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3"/>
  </p:notesMasterIdLst>
  <p:sldIdLst>
    <p:sldId id="256" r:id="rId4"/>
    <p:sldId id="258" r:id="rId5"/>
    <p:sldId id="271" r:id="rId6"/>
    <p:sldId id="259" r:id="rId7"/>
    <p:sldId id="276" r:id="rId8"/>
    <p:sldId id="280" r:id="rId9"/>
    <p:sldId id="278" r:id="rId10"/>
    <p:sldId id="275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F45"/>
    <a:srgbClr val="108573"/>
    <a:srgbClr val="6DB785"/>
    <a:srgbClr val="6EB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4BE12-B033-4E53-B4EB-5D3B7F532BC1}" v="89" dt="2023-12-11T09:40:12.338"/>
    <p1510:client id="{649E8352-5E4F-1C27-91E4-FF4085A5DC2A}" v="3" dt="2024-01-12T08:40:50.377"/>
    <p1510:client id="{8503C8AB-DCBD-4F5E-CB17-245FEBBA7C52}" v="9" dt="2024-01-09T15:15:49.330"/>
    <p1510:client id="{D3C72B68-3A03-232F-BCC9-1AFA5D3A00F0}" v="34" dt="2024-01-12T08:35:46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971" autoAdjust="0"/>
  </p:normalViewPr>
  <p:slideViewPr>
    <p:cSldViewPr snapToGrid="0">
      <p:cViewPr varScale="1">
        <p:scale>
          <a:sx n="54" d="100"/>
          <a:sy n="54" d="100"/>
        </p:scale>
        <p:origin x="11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The example you set influences others. Watch a real-life example. A man crosses a railroad crossing and is followed by his friend.</a:t>
            </a:r>
          </a:p>
          <a:p>
            <a:pPr algn="l"/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A Veteran operator catches a sample. He has done this same task for 35 years. The Veteran was not wearing a face shield and was wearing incorrect PPE.  Veteran operator ignores a barricade.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4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/>
            <a:r>
              <a:rPr lang="en-GB" dirty="0"/>
              <a:t>A bad example was set which was followed by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140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The power of example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Ensuring a good example is set to influence others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Your example influences other’s behaviour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660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Think of a time when you were influenced by someone else’s behaviour. What happened? </a:t>
            </a: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What would you change?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3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F6B-A99A-FF2F-A169-971EFEA1D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B4552-17FD-585F-925F-792998E3E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66A9E-6AD5-3D3E-AF50-0E54EE48F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33EF9-AD85-614D-FF2C-82E287AE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06388-BEFB-88A6-6DBA-CC07DB14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4AD-5E23-00DA-C21A-AF0F062B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4999-779E-6638-CA74-C03C6265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92A4-64E4-6CB4-27B3-3A5F5B10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ECC7B-5C70-2DA3-CD75-7020409B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0EB91-28B5-8478-BA2F-39E4BCAC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5A31-D7AE-4D9B-D9E9-7560FF47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A364-0442-76EE-E1F9-D0496E6F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6BC2F-3E0D-C804-0D28-859A0609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24F67-179F-C525-7E9D-02D1A90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BC6B0-E7B9-2BA9-002A-EFF1B4B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9CF9F-D1FF-8A89-DA9D-A60E0C08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6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F6C-6ADA-7B11-7FC6-25C81E20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F7E18-559B-8F2A-0AB0-9C487B41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EAAB-D397-1F9A-5DE8-D5B641D7A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251AE-FF89-791B-4FEC-D8FB653A8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D78C-F7DD-2649-D709-CCD050800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053A1-9378-5AF2-89D6-234986C3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BA091-3D16-5DEB-F6BC-D83BBB62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3E7D9-CAEF-A073-9AAF-CE4FE080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9A63-95ED-A98C-F918-85397A3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C52BE-244C-53D1-4C91-ECA98FE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D9D1E-AAC8-65D0-3EF0-FDBD2D9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047C2-449D-A45B-10B8-064DC69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7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D4DE3-730F-750B-31F5-8CB700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07C09-49A0-6289-034A-9D150B8F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A585-C273-A19A-527F-4516778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6AE-1B76-6418-2016-9E818492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815C-4D42-2F1D-6215-3AF12DAF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970B-70CE-D918-DCFE-D125071E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5B40-F34E-E406-C0F4-1569D1B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7D666-4CEC-2B5A-B591-6F8ED3A3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25608-4D9F-8E55-5630-030C0D2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6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C348-7E33-A26B-762A-61B21F9A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924CB-43D5-183D-D597-FCCD81821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05088-0CEE-D37A-1D6D-7CEBE5C2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9C925-ADD7-2D7E-58C9-65BDE145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D5B0-0594-2A57-8D21-54DD5B6B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37FEA-9E97-1104-84C2-50F317A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2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53E4-3E92-0767-446C-8F07381B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2BE-E790-0EFB-AA86-D7D5E4EA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BD5A-3E42-1EF4-B48D-F34BB9BF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F4C0A-E1A2-B73F-5AF3-7674248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D777F-83E5-B737-F442-03802E70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6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F26FC-B55E-6AEB-8B5F-6F6763761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FC80E-A6A0-F60D-D68F-9FCD8D91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59D9-5623-CF95-3D33-B95037CF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BBD4-710A-B8B1-B4E7-8B0BEE7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2252-F75B-623B-884A-242CC634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EF15-7BC1-FD5E-91E2-B1BA1FE42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83373-DD4D-37CB-ADBD-2A7834649D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wind turbines in a field&#10;&#10;Description automatically generated">
            <a:extLst>
              <a:ext uri="{FF2B5EF4-FFF2-40B4-BE49-F238E27FC236}">
                <a16:creationId xmlns:a16="http://schemas.microsoft.com/office/drawing/2014/main" id="{0EFE5A7D-C29B-9F09-A2EE-18933D319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04A3DC8D-0743-3745-A42E-9E1CD920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296" y="1788285"/>
            <a:ext cx="20669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766560" y="1874728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4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BE302B92-5D5E-A1B2-31AA-1E3962AF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69" y="-1"/>
            <a:ext cx="2267031" cy="15978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71BDD6-F117-B7D7-2ACF-7A5D0ADD652C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wind turbines&#10;&#10;Description automatically generated">
            <a:extLst>
              <a:ext uri="{FF2B5EF4-FFF2-40B4-BE49-F238E27FC236}">
                <a16:creationId xmlns:a16="http://schemas.microsoft.com/office/drawing/2014/main" id="{5E584E85-42F6-10F3-C647-C608E4FA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23096"/>
          <a:stretch/>
        </p:blipFill>
        <p:spPr>
          <a:xfrm>
            <a:off x="-1504" y="640080"/>
            <a:ext cx="12191980" cy="60172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7B44A8-51AD-C978-F9E5-CD9110FA03CC}"/>
              </a:ext>
            </a:extLst>
          </p:cNvPr>
          <p:cNvSpPr/>
          <p:nvPr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B3A9AA-A2D6-C354-5D5E-96D2848EE0D2}"/>
              </a:ext>
            </a:extLst>
          </p:cNvPr>
          <p:cNvSpPr/>
          <p:nvPr/>
        </p:nvSpPr>
        <p:spPr>
          <a:xfrm>
            <a:off x="0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433DC-31A7-5B96-80CE-A925C24284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9444852" y="13360"/>
            <a:ext cx="1459686" cy="977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CC11DE-40BF-3DD4-27D8-E28CE9F11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2096" y="364327"/>
            <a:ext cx="1307444" cy="570762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AE68A11B-8001-CCCB-ACAC-7DAAC8CC81E0}"/>
              </a:ext>
            </a:extLst>
          </p:cNvPr>
          <p:cNvSpPr txBox="1">
            <a:spLocks/>
          </p:cNvSpPr>
          <p:nvPr/>
        </p:nvSpPr>
        <p:spPr>
          <a:xfrm>
            <a:off x="207106" y="200660"/>
            <a:ext cx="4309739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6EB885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About </a:t>
            </a:r>
            <a:r>
              <a:rPr lang="en-GB" sz="3200" dirty="0" err="1">
                <a:solidFill>
                  <a:srgbClr val="108573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SafetyOn</a:t>
            </a:r>
            <a:endParaRPr lang="en-GB" sz="3200" dirty="0">
              <a:solidFill>
                <a:srgbClr val="108573"/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Frutiger LT 75 Black" panose="020B0803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65DF49-AE72-0E93-DCA4-7AEFB64F049A}"/>
              </a:ext>
            </a:extLst>
          </p:cNvPr>
          <p:cNvSpPr txBox="1"/>
          <p:nvPr/>
        </p:nvSpPr>
        <p:spPr>
          <a:xfrm>
            <a:off x="526553" y="1893658"/>
            <a:ext cx="11135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i="1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</a:rPr>
              <a:t>Inspiring a safer and healthier onshore wind industry</a:t>
            </a:r>
            <a:r>
              <a:rPr lang="en-GB" sz="1400" b="1" i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n-GB" sz="1400" b="1" i="1" dirty="0">
              <a:solidFill>
                <a:schemeClr val="bg1"/>
              </a:solidFill>
              <a:highlight>
                <a:srgbClr val="108573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04578-DD2C-F897-1998-3B81F433D820}"/>
              </a:ext>
            </a:extLst>
          </p:cNvPr>
          <p:cNvSpPr txBox="1"/>
          <p:nvPr/>
        </p:nvSpPr>
        <p:spPr>
          <a:xfrm>
            <a:off x="390098" y="4473337"/>
            <a:ext cx="11272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solidFill>
                  <a:srgbClr val="212529"/>
                </a:solidFill>
                <a:latin typeface="Arial" panose="020B0604020202020204" pitchFamily="34" charset="0"/>
              </a:rPr>
              <a:t>Providing advice, sharing best industry practice, promoting, innovation and creating positive change in the UK and Ireland’s onshore wind industry </a:t>
            </a:r>
            <a:endParaRPr lang="en-GB" sz="2400" b="0" i="0" dirty="0">
              <a:solidFill>
                <a:srgbClr val="212529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7A1D394-E8ED-1536-A361-78617E9D0AD5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F0E52C75-4E4E-E007-1704-4599D200B3A1}"/>
              </a:ext>
            </a:extLst>
          </p:cNvPr>
          <p:cNvSpPr txBox="1">
            <a:spLocks/>
          </p:cNvSpPr>
          <p:nvPr/>
        </p:nvSpPr>
        <p:spPr>
          <a:xfrm>
            <a:off x="258641" y="61278"/>
            <a:ext cx="4932194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dirty="0">
                <a:solidFill>
                  <a:srgbClr val="6EB8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  <a:ea typeface="+mn-ea"/>
                <a:cs typeface="+mn-cs"/>
              </a:rPr>
              <a:t>The </a:t>
            </a:r>
            <a:r>
              <a:rPr lang="en-GB" sz="35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  <a:ea typeface="+mn-ea"/>
                <a:cs typeface="+mn-cs"/>
              </a:rPr>
              <a:t>Power</a:t>
            </a:r>
            <a:r>
              <a:rPr lang="en-GB" sz="3200" dirty="0">
                <a:solidFill>
                  <a:srgbClr val="6EB885"/>
                </a:solidFill>
                <a:latin typeface="Frutiger LT 75 Black" panose="020B0803030504030204" pitchFamily="34" charset="0"/>
              </a:rPr>
              <a:t> of </a:t>
            </a:r>
            <a:r>
              <a:rPr lang="en-GB" sz="3200" dirty="0">
                <a:solidFill>
                  <a:srgbClr val="108573"/>
                </a:solidFill>
                <a:latin typeface="Frutiger LT 75 Black" panose="020B0803030504030204" pitchFamily="34" charset="0"/>
              </a:rPr>
              <a:t>Example</a:t>
            </a:r>
            <a:endParaRPr lang="en-GB" sz="3200" dirty="0">
              <a:latin typeface="Frutiger LT 75 Black" panose="020B08030305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22B9B-7CF8-D63A-AF1B-B9BA2FEB4611}"/>
              </a:ext>
            </a:extLst>
          </p:cNvPr>
          <p:cNvSpPr txBox="1"/>
          <p:nvPr/>
        </p:nvSpPr>
        <p:spPr>
          <a:xfrm>
            <a:off x="9514531" y="6520503"/>
            <a:ext cx="34665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3C19966-670C-527B-73A6-19E8BE5E4A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10842542" y="29720"/>
            <a:ext cx="1170270" cy="783839"/>
          </a:xfrm>
          <a:prstGeom prst="rect">
            <a:avLst/>
          </a:prstGeom>
        </p:spPr>
      </p:pic>
      <p:pic>
        <p:nvPicPr>
          <p:cNvPr id="2" name="90-The-Power-Of-Example-En-Subtitles-Friendly-Medium-1">
            <a:hlinkClick r:id="" action="ppaction://media"/>
            <a:extLst>
              <a:ext uri="{FF2B5EF4-FFF2-40B4-BE49-F238E27FC236}">
                <a16:creationId xmlns:a16="http://schemas.microsoft.com/office/drawing/2014/main" id="{B1AAC43B-8EC9-46DF-6F1E-735F941004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9595" y="782002"/>
            <a:ext cx="12281595" cy="567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group of men working on a wind turbine&#10;&#10;Description automatically generated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44" b="155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0689CB3-AD9A-D855-FFE7-7D9B530725DB}"/>
              </a:ext>
            </a:extLst>
          </p:cNvPr>
          <p:cNvGrpSpPr/>
          <p:nvPr/>
        </p:nvGrpSpPr>
        <p:grpSpPr>
          <a:xfrm>
            <a:off x="3402097" y="4402231"/>
            <a:ext cx="5487670" cy="832709"/>
            <a:chOff x="3289935" y="3830731"/>
            <a:chExt cx="57740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6" y="3830731"/>
              <a:ext cx="5692744" cy="867000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561213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What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happened?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224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C77705-B78D-40F0-0BF1-D36AC8A3EDF5}"/>
              </a:ext>
            </a:extLst>
          </p:cNvPr>
          <p:cNvGrpSpPr/>
          <p:nvPr/>
        </p:nvGrpSpPr>
        <p:grpSpPr>
          <a:xfrm>
            <a:off x="3036872" y="4200701"/>
            <a:ext cx="6118255" cy="867000"/>
            <a:chOff x="3187065" y="3830731"/>
            <a:chExt cx="61182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5934075" cy="867000"/>
            </a:xfrm>
            <a:prstGeom prst="rect">
              <a:avLst/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187065" y="3832410"/>
              <a:ext cx="593407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Why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did it happen?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612569A-B3B3-8504-9094-93C488C60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873760"/>
            <a:ext cx="121824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9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2" b="25252"/>
          <a:stretch/>
        </p:blipFill>
        <p:spPr>
          <a:xfrm>
            <a:off x="-1504" y="0"/>
            <a:ext cx="12191980" cy="40225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96D7B3-6A02-E00F-106C-D38FD69F061C}"/>
              </a:ext>
            </a:extLst>
          </p:cNvPr>
          <p:cNvGrpSpPr/>
          <p:nvPr/>
        </p:nvGrpSpPr>
        <p:grpSpPr>
          <a:xfrm>
            <a:off x="3103846" y="4367941"/>
            <a:ext cx="6408729" cy="866999"/>
            <a:chOff x="3289935" y="3830731"/>
            <a:chExt cx="6408729" cy="86699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6327419" cy="866999"/>
            </a:xfrm>
            <a:prstGeom prst="rect">
              <a:avLst/>
            </a:prstGeom>
            <a:solidFill>
              <a:srgbClr val="8EBF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625243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4000" b="1" dirty="0">
                  <a:latin typeface="Arial Black"/>
                  <a:cs typeface="Arial"/>
                </a:rPr>
                <a:t> </a:t>
              </a:r>
              <a:r>
                <a:rPr lang="en-GB" sz="4000" b="1" dirty="0">
                  <a:latin typeface="Arial"/>
                  <a:cs typeface="Arial"/>
                </a:rPr>
                <a:t>3. </a:t>
              </a:r>
              <a:r>
                <a:rPr lang="en-GB" sz="4000" b="1" dirty="0">
                  <a:latin typeface="Arial Black"/>
                  <a:cs typeface="Arial"/>
                </a:rPr>
                <a:t>What</a:t>
              </a:r>
              <a:r>
                <a:rPr lang="en-GB" sz="4000" b="1" dirty="0">
                  <a:latin typeface="Arial"/>
                  <a:cs typeface="Arial"/>
                </a:rPr>
                <a:t> did </a:t>
              </a:r>
              <a:r>
                <a:rPr lang="en-GB" sz="4000" b="1">
                  <a:latin typeface="Arial"/>
                  <a:cs typeface="Arial"/>
                </a:rPr>
                <a:t>they learn</a:t>
              </a:r>
              <a:r>
                <a:rPr lang="en-GB" sz="4000" b="1" dirty="0">
                  <a:latin typeface="Arial"/>
                  <a:cs typeface="Arial"/>
                </a:rPr>
                <a:t>? </a:t>
              </a:r>
              <a:endParaRPr lang="en-GB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82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A4DF7D7-45E3-3182-C195-EEE00BD6C15A}"/>
              </a:ext>
            </a:extLst>
          </p:cNvPr>
          <p:cNvGrpSpPr/>
          <p:nvPr/>
        </p:nvGrpSpPr>
        <p:grpSpPr>
          <a:xfrm>
            <a:off x="2237422" y="4390801"/>
            <a:ext cx="7841102" cy="844139"/>
            <a:chOff x="2306955" y="3830731"/>
            <a:chExt cx="7580107" cy="84413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2526030" y="3830731"/>
              <a:ext cx="7361032" cy="844139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2306955" y="3832410"/>
              <a:ext cx="746532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Ask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yourself or your crew?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2FF624D-A6FC-350A-801D-DF8364A673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987" b="30556"/>
          <a:stretch/>
        </p:blipFill>
        <p:spPr>
          <a:xfrm>
            <a:off x="-1524" y="864871"/>
            <a:ext cx="12192000" cy="27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s in a field with Codrington Wind Farm in the background&#10;&#10;Description automatically generated">
            <a:extLst>
              <a:ext uri="{FF2B5EF4-FFF2-40B4-BE49-F238E27FC236}">
                <a16:creationId xmlns:a16="http://schemas.microsoft.com/office/drawing/2014/main" id="{5347E973-F819-9BC3-C298-9D1D80C6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E48A24-B1C2-64BE-C060-0C43021072C2}"/>
              </a:ext>
            </a:extLst>
          </p:cNvPr>
          <p:cNvSpPr/>
          <p:nvPr/>
        </p:nvSpPr>
        <p:spPr>
          <a:xfrm>
            <a:off x="-1524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DD748A-A414-E0BE-01B1-403AA4D05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9B8BA2-837F-BA4B-B013-DF21C849C24E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Find out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2E1E9-3F03-AB8B-F449-4B4BBC6030E0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0A32C7-AC59-8AC8-4BD6-E9670A6AC383}"/>
              </a:ext>
            </a:extLst>
          </p:cNvPr>
          <p:cNvSpPr txBox="1"/>
          <p:nvPr/>
        </p:nvSpPr>
        <p:spPr>
          <a:xfrm>
            <a:off x="2450198" y="1681674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www.safetyon.com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510B8A-FA63-ECE5-1DB9-34C4578336FF}"/>
              </a:ext>
            </a:extLst>
          </p:cNvPr>
          <p:cNvSpPr txBox="1"/>
          <p:nvPr/>
        </p:nvSpPr>
        <p:spPr>
          <a:xfrm>
            <a:off x="2366624" y="2909905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 up for our newsletter:</a:t>
            </a: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29" y="3623925"/>
            <a:ext cx="2241140" cy="22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9D158FBFAA343A33C17C18CFB26FC" ma:contentTypeVersion="17" ma:contentTypeDescription="Create a new document." ma:contentTypeScope="" ma:versionID="74b023a2b4a135528925ba94525afe5d">
  <xsd:schema xmlns:xsd="http://www.w3.org/2001/XMLSchema" xmlns:xs="http://www.w3.org/2001/XMLSchema" xmlns:p="http://schemas.microsoft.com/office/2006/metadata/properties" xmlns:ns2="3b143df3-7c6b-43ed-8630-c9b194f10487" xmlns:ns3="301dc94e-9483-4250-9719-f8e3323265a1" targetNamespace="http://schemas.microsoft.com/office/2006/metadata/properties" ma:root="true" ma:fieldsID="79eec247d1077cdd5f3a863d57d1ebc7" ns2:_="" ns3:_="">
    <xsd:import namespace="3b143df3-7c6b-43ed-8630-c9b194f10487"/>
    <xsd:import namespace="301dc94e-9483-4250-9719-f8e3323265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43df3-7c6b-43ed-8630-c9b194f10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dc94e-9483-4250-9719-f8e3323265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4416e0-3a55-4a2e-a225-9fa7714c75db}" ma:internalName="TaxCatchAll" ma:showField="CatchAllData" ma:web="301dc94e-9483-4250-9719-f8e3323265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6A80D6-3C08-425B-8007-3037F92636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143df3-7c6b-43ed-8630-c9b194f10487"/>
    <ds:schemaRef ds:uri="301dc94e-9483-4250-9719-f8e332326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6991</TotalTime>
  <Words>341</Words>
  <Application>Microsoft Office PowerPoint</Application>
  <PresentationFormat>Widescreen</PresentationFormat>
  <Paragraphs>42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Frutiger LT 75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Mohammed Rashaad</cp:lastModifiedBy>
  <cp:revision>38</cp:revision>
  <dcterms:created xsi:type="dcterms:W3CDTF">2023-12-06T13:15:51Z</dcterms:created>
  <dcterms:modified xsi:type="dcterms:W3CDTF">2025-01-08T11:07:33Z</dcterms:modified>
</cp:coreProperties>
</file>