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sldIdLst>
    <p:sldId id="319" r:id="rId5"/>
    <p:sldId id="306" r:id="rId6"/>
    <p:sldId id="288" r:id="rId7"/>
    <p:sldId id="289" r:id="rId8"/>
    <p:sldId id="9057" r:id="rId9"/>
    <p:sldId id="9058" r:id="rId10"/>
    <p:sldId id="290" r:id="rId11"/>
    <p:sldId id="292" r:id="rId12"/>
    <p:sldId id="293" r:id="rId13"/>
    <p:sldId id="318" r:id="rId14"/>
    <p:sldId id="317" r:id="rId15"/>
    <p:sldId id="310" r:id="rId16"/>
    <p:sldId id="311" r:id="rId17"/>
    <p:sldId id="9062" r:id="rId18"/>
    <p:sldId id="9063" r:id="rId19"/>
    <p:sldId id="312" r:id="rId20"/>
    <p:sldId id="313" r:id="rId21"/>
    <p:sldId id="315" r:id="rId22"/>
    <p:sldId id="281" r:id="rId23"/>
    <p:sldId id="906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C903FC6-D2F4-244C-AE81-8B9FEB9CDA3B}">
          <p14:sldIdLst>
            <p14:sldId id="319"/>
            <p14:sldId id="306"/>
            <p14:sldId id="288"/>
            <p14:sldId id="289"/>
            <p14:sldId id="9057"/>
            <p14:sldId id="9058"/>
            <p14:sldId id="290"/>
            <p14:sldId id="292"/>
            <p14:sldId id="293"/>
            <p14:sldId id="318"/>
            <p14:sldId id="317"/>
            <p14:sldId id="310"/>
            <p14:sldId id="311"/>
            <p14:sldId id="9062"/>
            <p14:sldId id="9063"/>
            <p14:sldId id="312"/>
            <p14:sldId id="313"/>
            <p14:sldId id="315"/>
            <p14:sldId id="281"/>
            <p14:sldId id="90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1E58"/>
    <a:srgbClr val="108673"/>
    <a:srgbClr val="6EB885"/>
    <a:srgbClr val="00A1E4"/>
    <a:srgbClr val="FFFFFF"/>
    <a:srgbClr val="9AC330"/>
    <a:srgbClr val="619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0F8638-318B-48AF-9939-9CFED84F5F61}" v="5" dt="2026-03-05T13:22:03.097"/>
    <p1510:client id="{9B1870CF-913E-0662-428A-4C586B9A7CA5}" v="3" dt="2026-03-05T13:18:15.7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93"/>
    <p:restoredTop sz="96081"/>
  </p:normalViewPr>
  <p:slideViewPr>
    <p:cSldViewPr snapToGrid="0">
      <p:cViewPr>
        <p:scale>
          <a:sx n="92" d="100"/>
          <a:sy n="92" d="100"/>
        </p:scale>
        <p:origin x="1800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McIvor" userId="S::emcivor@energyinst.org::56191cf7-05fa-4ad2-b174-85cb5f00d41d" providerId="AD" clId="Web-{700F8638-318B-48AF-9939-9CFED84F5F61}"/>
    <pc:docChg chg="modSld">
      <pc:chgData name="Emma McIvor" userId="S::emcivor@energyinst.org::56191cf7-05fa-4ad2-b174-85cb5f00d41d" providerId="AD" clId="Web-{700F8638-318B-48AF-9939-9CFED84F5F61}" dt="2026-03-05T13:22:03.097" v="4" actId="1076"/>
      <pc:docMkLst>
        <pc:docMk/>
      </pc:docMkLst>
      <pc:sldChg chg="delSp modSp">
        <pc:chgData name="Emma McIvor" userId="S::emcivor@energyinst.org::56191cf7-05fa-4ad2-b174-85cb5f00d41d" providerId="AD" clId="Web-{700F8638-318B-48AF-9939-9CFED84F5F61}" dt="2026-03-05T13:22:03.097" v="4" actId="1076"/>
        <pc:sldMkLst>
          <pc:docMk/>
          <pc:sldMk cId="8900137" sldId="9058"/>
        </pc:sldMkLst>
        <pc:spChg chg="del">
          <ac:chgData name="Emma McIvor" userId="S::emcivor@energyinst.org::56191cf7-05fa-4ad2-b174-85cb5f00d41d" providerId="AD" clId="Web-{700F8638-318B-48AF-9939-9CFED84F5F61}" dt="2026-03-05T13:21:55.972" v="3"/>
          <ac:spMkLst>
            <pc:docMk/>
            <pc:sldMk cId="8900137" sldId="9058"/>
            <ac:spMk id="7" creationId="{ABE5A598-6654-D467-EAE8-6DD1E3D0619C}"/>
          </ac:spMkLst>
        </pc:spChg>
        <pc:grpChg chg="mod">
          <ac:chgData name="Emma McIvor" userId="S::emcivor@energyinst.org::56191cf7-05fa-4ad2-b174-85cb5f00d41d" providerId="AD" clId="Web-{700F8638-318B-48AF-9939-9CFED84F5F61}" dt="2026-03-05T13:22:03.097" v="4" actId="1076"/>
          <ac:grpSpMkLst>
            <pc:docMk/>
            <pc:sldMk cId="8900137" sldId="9058"/>
            <ac:grpSpMk id="14" creationId="{D22448C5-1603-CA37-A8D2-FE6F2EF74E76}"/>
          </ac:grpSpMkLst>
        </pc:grpChg>
        <pc:picChg chg="mod">
          <ac:chgData name="Emma McIvor" userId="S::emcivor@energyinst.org::56191cf7-05fa-4ad2-b174-85cb5f00d41d" providerId="AD" clId="Web-{700F8638-318B-48AF-9939-9CFED84F5F61}" dt="2026-03-05T13:21:53.565" v="2" actId="1076"/>
          <ac:picMkLst>
            <pc:docMk/>
            <pc:sldMk cId="8900137" sldId="9058"/>
            <ac:picMk id="9" creationId="{0656C104-445B-DECF-C210-250B0362A4C0}"/>
          </ac:picMkLst>
        </pc:picChg>
      </pc:sldChg>
    </pc:docChg>
  </pc:docChgLst>
  <pc:docChgLst>
    <pc:chgData name="Emma McIvor" userId="S::emcivor@energyinst.org::56191cf7-05fa-4ad2-b174-85cb5f00d41d" providerId="AD" clId="Web-{9B1870CF-913E-0662-428A-4C586B9A7CA5}"/>
    <pc:docChg chg="modSld">
      <pc:chgData name="Emma McIvor" userId="S::emcivor@energyinst.org::56191cf7-05fa-4ad2-b174-85cb5f00d41d" providerId="AD" clId="Web-{9B1870CF-913E-0662-428A-4C586B9A7CA5}" dt="2026-03-05T13:18:15.705" v="2"/>
      <pc:docMkLst>
        <pc:docMk/>
      </pc:docMkLst>
      <pc:sldChg chg="addSp modSp">
        <pc:chgData name="Emma McIvor" userId="S::emcivor@energyinst.org::56191cf7-05fa-4ad2-b174-85cb5f00d41d" providerId="AD" clId="Web-{9B1870CF-913E-0662-428A-4C586B9A7CA5}" dt="2026-03-05T13:18:15.705" v="2"/>
        <pc:sldMkLst>
          <pc:docMk/>
          <pc:sldMk cId="8900137" sldId="9058"/>
        </pc:sldMkLst>
        <pc:spChg chg="add mod">
          <ac:chgData name="Emma McIvor" userId="S::emcivor@energyinst.org::56191cf7-05fa-4ad2-b174-85cb5f00d41d" providerId="AD" clId="Web-{9B1870CF-913E-0662-428A-4C586B9A7CA5}" dt="2026-03-05T13:18:15.705" v="2"/>
          <ac:spMkLst>
            <pc:docMk/>
            <pc:sldMk cId="8900137" sldId="9058"/>
            <ac:spMk id="2" creationId="{E97EDAFB-04D5-F8CE-B5E4-005613A6DC6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6B1EF-2613-2646-A5B1-A2B9FF88926C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6FE86F-1C69-7B4D-94C7-9F4234D4B9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456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Version: 1</a:t>
            </a:r>
          </a:p>
          <a:p>
            <a:r>
              <a:rPr lang="en-US" dirty="0"/>
              <a:t>Last updated: February 2026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FE86F-1C69-7B4D-94C7-9F4234D4B9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1868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BDFEF-9B32-2D87-93AF-0B21F2035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0C51A7-CE40-4948-26F6-59C1C4384B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7EBC5E-C4F9-0B9E-FEF8-6C601D20FD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2593D2-C494-6D56-D6D0-97AB50CA71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FE86F-1C69-7B4D-94C7-9F4234D4B98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6187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F2523-6B48-0865-679D-2A87DBB30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700E99-D2C2-3271-CF71-AD1E7E3FE5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0CCBF0-BD6B-6086-76FD-0695803864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AD8D9-B399-806D-81A4-A1273B502C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FE86F-1C69-7B4D-94C7-9F4234D4B98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0233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3D3ED-7ED1-0E1F-ABAE-244DBD6F8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5BE9D0-1CA3-14DF-67A5-0EF9EA9EEF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10A049-E57D-1828-C0CC-B5362997BE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CC698-2CE0-B570-F178-1224AC1FBA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FE86F-1C69-7B4D-94C7-9F4234D4B98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1390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85C061-E383-47C7-A236-6F4AAB4E85EC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5391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F2366-4DF0-1A60-3C8E-D09E85947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F12A9D-52CE-5E37-99BE-2BF266066A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443507-6786-6A68-BBF6-B7A44C0B38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A2FBD1-2982-0BA6-F7A9-536C4AA9BE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85C061-E383-47C7-A236-6F4AAB4E85EC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597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FE86F-1C69-7B4D-94C7-9F4234D4B9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853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FE86F-1C69-7B4D-94C7-9F4234D4B98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5393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Correct as of Jan 2026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FE86F-1C69-7B4D-94C7-9F4234D4B9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4252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Correct as of Jan 2026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FE86F-1C69-7B4D-94C7-9F4234D4B9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42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Correct as of Jan 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FE86F-1C69-7B4D-94C7-9F4234D4B98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4524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FE86F-1C69-7B4D-94C7-9F4234D4B98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39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FE86F-1C69-7B4D-94C7-9F4234D4B98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0925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07569-5DA3-C472-70C4-A5F84D7FF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5B056F-7CCF-D8F8-1FA0-C584669194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9C2567-2D50-A74E-97FC-AB05048106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F9491B-FD47-9112-0B46-E155D659EF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FE86F-1C69-7B4D-94C7-9F4234D4B98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968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87937-4A56-EA85-1C53-936BC6DDD1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61F1CB-D6C8-A6E5-05BE-201E5FEF9A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0D4425-C3AC-FAD5-7364-C227E6D47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0E42B-AB2E-D649-A5F4-5C07A82EC3AE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09B6E4-B91F-206D-2459-9F6A9AAA4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C5C25-61DD-022B-0EFE-D9EB5F24F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41B12-AB62-B749-A7F9-AD4787FBF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966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578E60-228C-A958-8FC0-7CA098A6E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0E42B-AB2E-D649-A5F4-5C07A82EC3AE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DEFEF3-2270-E2ED-0B58-8520DEAE8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BA81D1-B282-DC01-5576-5703E2B25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41B12-AB62-B749-A7F9-AD4787FBF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54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L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and white logo&#10;&#10;AI-generated content may be incorrect.">
            <a:extLst>
              <a:ext uri="{FF2B5EF4-FFF2-40B4-BE49-F238E27FC236}">
                <a16:creationId xmlns:a16="http://schemas.microsoft.com/office/drawing/2014/main" id="{7B7F5283-2065-F7BF-F7C0-48C2753B5D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2283" y="265849"/>
            <a:ext cx="864000" cy="699612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D8D4B6-A400-3355-C943-D5F87EB92C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9288" y="419101"/>
            <a:ext cx="10136187" cy="847840"/>
          </a:xfrm>
        </p:spPr>
        <p:txBody>
          <a:bodyPr/>
          <a:lstStyle>
            <a:lvl1pPr algn="ctr">
              <a:buNone/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6B347A-7254-DE32-6F47-E1032F2C6A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9288" y="2027620"/>
            <a:ext cx="4779963" cy="2478087"/>
          </a:xfrm>
        </p:spPr>
        <p:txBody>
          <a:bodyPr/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TextBox 2">
            <a:hlinkClick r:id="rId3" action="ppaction://hlinksldjump"/>
            <a:extLst>
              <a:ext uri="{FF2B5EF4-FFF2-40B4-BE49-F238E27FC236}">
                <a16:creationId xmlns:a16="http://schemas.microsoft.com/office/drawing/2014/main" id="{EDD9C71E-FAF0-4CAA-8693-AD3F7D862AEA}"/>
              </a:ext>
            </a:extLst>
          </p:cNvPr>
          <p:cNvSpPr txBox="1"/>
          <p:nvPr userDrawn="1"/>
        </p:nvSpPr>
        <p:spPr>
          <a:xfrm>
            <a:off x="199088" y="6438899"/>
            <a:ext cx="20806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6EB8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 TO CONTENTS</a:t>
            </a:r>
          </a:p>
        </p:txBody>
      </p:sp>
    </p:spTree>
    <p:extLst>
      <p:ext uri="{BB962C8B-B14F-4D97-AF65-F5344CB8AC3E}">
        <p14:creationId xmlns:p14="http://schemas.microsoft.com/office/powerpoint/2010/main" val="1473786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STREAM L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and white logo&#10;&#10;AI-generated content may be incorrect.">
            <a:extLst>
              <a:ext uri="{FF2B5EF4-FFF2-40B4-BE49-F238E27FC236}">
                <a16:creationId xmlns:a16="http://schemas.microsoft.com/office/drawing/2014/main" id="{7B7F5283-2065-F7BF-F7C0-48C2753B5D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2283" y="265849"/>
            <a:ext cx="864000" cy="699612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D8D4B6-A400-3355-C943-D5F87EB92C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9288" y="419101"/>
            <a:ext cx="10136187" cy="847840"/>
          </a:xfrm>
        </p:spPr>
        <p:txBody>
          <a:bodyPr/>
          <a:lstStyle>
            <a:lvl1pPr algn="ctr">
              <a:buNone/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6B347A-7254-DE32-6F47-E1032F2C6A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9288" y="2027620"/>
            <a:ext cx="4779963" cy="2478087"/>
          </a:xfrm>
        </p:spPr>
        <p:txBody>
          <a:bodyPr/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TextBox 2">
            <a:hlinkClick r:id="rId3" action="ppaction://hlinksldjump"/>
            <a:extLst>
              <a:ext uri="{FF2B5EF4-FFF2-40B4-BE49-F238E27FC236}">
                <a16:creationId xmlns:a16="http://schemas.microsoft.com/office/drawing/2014/main" id="{EDD9C71E-FAF0-4CAA-8693-AD3F7D862AEA}"/>
              </a:ext>
            </a:extLst>
          </p:cNvPr>
          <p:cNvSpPr txBox="1"/>
          <p:nvPr userDrawn="1"/>
        </p:nvSpPr>
        <p:spPr>
          <a:xfrm>
            <a:off x="199088" y="6438899"/>
            <a:ext cx="3255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6EB8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 TO WORK PROGRAMME</a:t>
            </a:r>
          </a:p>
        </p:txBody>
      </p:sp>
    </p:spTree>
    <p:extLst>
      <p:ext uri="{BB962C8B-B14F-4D97-AF65-F5344CB8AC3E}">
        <p14:creationId xmlns:p14="http://schemas.microsoft.com/office/powerpoint/2010/main" val="2499388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L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and white logo&#10;&#10;AI-generated content may be incorrect.">
            <a:extLst>
              <a:ext uri="{FF2B5EF4-FFF2-40B4-BE49-F238E27FC236}">
                <a16:creationId xmlns:a16="http://schemas.microsoft.com/office/drawing/2014/main" id="{7B7F5283-2065-F7BF-F7C0-48C2753B5D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2283" y="265849"/>
            <a:ext cx="864000" cy="699612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D8D4B6-A400-3355-C943-D5F87EB92C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9288" y="419101"/>
            <a:ext cx="10136187" cy="847840"/>
          </a:xfrm>
        </p:spPr>
        <p:txBody>
          <a:bodyPr/>
          <a:lstStyle>
            <a:lvl1pPr algn="ctr">
              <a:buNone/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6B347A-7254-DE32-6F47-E1032F2C6A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9288" y="2027620"/>
            <a:ext cx="10136187" cy="2478087"/>
          </a:xfrm>
        </p:spPr>
        <p:txBody>
          <a:bodyPr/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967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Third by One Thir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7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24/05/2018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D6FA6A-A86D-4D06-AFF9-1E656D8048A1}" type="slidenum">
              <a:rPr kumimoji="0" lang="en-GB" sz="907" b="1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907" b="1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337843" y="6358373"/>
            <a:ext cx="7388124" cy="326846"/>
          </a:xfrm>
        </p:spPr>
        <p:txBody>
          <a:bodyPr anchor="b" anchorCtr="0"/>
          <a:lstStyle>
            <a:lvl1pPr>
              <a:defRPr sz="907" b="0">
                <a:solidFill>
                  <a:schemeClr val="tx2"/>
                </a:solidFill>
              </a:defRPr>
            </a:lvl1pPr>
            <a:lvl2pPr>
              <a:defRPr sz="907">
                <a:solidFill>
                  <a:schemeClr val="tx2"/>
                </a:solidFill>
              </a:defRPr>
            </a:lvl2pPr>
            <a:lvl3pPr>
              <a:defRPr sz="907">
                <a:solidFill>
                  <a:schemeClr val="tx2"/>
                </a:solidFill>
              </a:defRPr>
            </a:lvl3pPr>
            <a:lvl4pPr>
              <a:defRPr sz="907">
                <a:solidFill>
                  <a:schemeClr val="tx2"/>
                </a:solidFill>
              </a:defRPr>
            </a:lvl4pPr>
            <a:lvl5pPr>
              <a:defRPr sz="907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here to insert source text, if any</a:t>
            </a:r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8" hasCustomPrompt="1"/>
          </p:nvPr>
        </p:nvSpPr>
        <p:spPr>
          <a:xfrm>
            <a:off x="337843" y="1722059"/>
            <a:ext cx="8209026" cy="4505287"/>
          </a:xfrm>
        </p:spPr>
        <p:txBody>
          <a:bodyPr/>
          <a:lstStyle/>
          <a:p>
            <a:pPr lvl="0"/>
            <a:r>
              <a:rPr lang="en-GB" noProof="0"/>
              <a:t>&lt;Insert text. To format bullets select ‘Increase / Decrease List level’ on the Home Ribbon&gt;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Sixth level</a:t>
            </a:r>
          </a:p>
          <a:p>
            <a:pPr lvl="6"/>
            <a:r>
              <a:rPr lang="en-GB" noProof="0"/>
              <a:t>Seventh level</a:t>
            </a:r>
          </a:p>
          <a:p>
            <a:pPr lvl="7"/>
            <a:r>
              <a:rPr lang="en-GB" noProof="0"/>
              <a:t>Eighth level</a:t>
            </a:r>
          </a:p>
          <a:p>
            <a:pPr lvl="8"/>
            <a:r>
              <a:rPr lang="en-GB" noProof="0"/>
              <a:t>Ninth level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9" hasCustomPrompt="1"/>
          </p:nvPr>
        </p:nvSpPr>
        <p:spPr>
          <a:xfrm>
            <a:off x="8715799" y="1722059"/>
            <a:ext cx="3119430" cy="4505933"/>
          </a:xfrm>
        </p:spPr>
        <p:txBody>
          <a:bodyPr/>
          <a:lstStyle/>
          <a:p>
            <a:pPr lvl="0"/>
            <a:r>
              <a:rPr lang="en-GB" noProof="0"/>
              <a:t>&lt;Insert text. To format bullets select ‘Increase / Decrease List level’ on the Home Ribbon&gt;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Sixth level</a:t>
            </a:r>
          </a:p>
          <a:p>
            <a:pPr lvl="6"/>
            <a:r>
              <a:rPr lang="en-GB" noProof="0"/>
              <a:t>Seventh level</a:t>
            </a:r>
          </a:p>
          <a:p>
            <a:pPr lvl="7"/>
            <a:r>
              <a:rPr lang="en-GB" noProof="0"/>
              <a:t>Eighth level</a:t>
            </a:r>
          </a:p>
          <a:p>
            <a:pPr lvl="8"/>
            <a:r>
              <a:rPr lang="en-GB" noProof="0"/>
              <a:t>Ninth level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F373DC7-3384-4F56-9074-A8455C7BAA11}"/>
              </a:ext>
            </a:extLst>
          </p:cNvPr>
          <p:cNvGrpSpPr/>
          <p:nvPr userDrawn="1"/>
        </p:nvGrpSpPr>
        <p:grpSpPr>
          <a:xfrm>
            <a:off x="10657177" y="172782"/>
            <a:ext cx="1438214" cy="517151"/>
            <a:chOff x="9142275" y="5632427"/>
            <a:chExt cx="1438214" cy="51715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4D20EB4-1109-4A00-AA60-41124A0781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68556" y="5878648"/>
              <a:ext cx="1185653" cy="270930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69C24AF-21CC-4D4D-8EA0-BB1FEC3ED94B}"/>
                </a:ext>
              </a:extLst>
            </p:cNvPr>
            <p:cNvSpPr/>
            <p:nvPr userDrawn="1"/>
          </p:nvSpPr>
          <p:spPr>
            <a:xfrm>
              <a:off x="9142275" y="5632427"/>
              <a:ext cx="1438214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000" b="0">
                  <a:solidFill>
                    <a:srgbClr val="002060"/>
                  </a:solidFill>
                </a:rPr>
                <a:t>In partnership with the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6660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41BF11-77A9-929C-34A6-450DAE746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AF65CE-B3C9-61B8-9A63-23465B5ADC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0148F2-07D4-6BF7-FB0B-5EF2279D5C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C0E42B-AB2E-D649-A5F4-5C07A82EC3AE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1A8A1-B098-8806-6C0A-8835D1B51A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EA6C79-65E5-A59F-2D97-8F5F7446BB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D41B12-AB62-B749-A7F9-AD4787FBF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049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60" r:id="rId3"/>
    <p:sldLayoutId id="2147483661" r:id="rId4"/>
    <p:sldLayoutId id="2147483663" r:id="rId5"/>
    <p:sldLayoutId id="2147483662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safetyon.com/work-programme#publications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png"/><Relationship Id="rId4" Type="http://schemas.openxmlformats.org/officeDocument/2006/relationships/image" Target="../media/image4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afetyon.com/work-programme#publications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hyperlink" Target="https://safetyon.com/releases/al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" Target="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hyperlink" Target="https://www.energyinst.org/technical/wind-turbine-safety-rules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hyperlink" Target="https://safetyon.com/work-programme/publications/manual-handling-campaign" TargetMode="External"/><Relationship Id="rId7" Type="http://schemas.openxmlformats.org/officeDocument/2006/relationships/hyperlink" Target="https://safetyon.com/work-programme/publications/hand-injury-video-campaign" TargetMode="External"/><Relationship Id="rId2" Type="http://schemas.openxmlformats.org/officeDocument/2006/relationships/slide" Target="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safetyon.com/work-programme#publications" TargetMode="External"/><Relationship Id="rId13" Type="http://schemas.openxmlformats.org/officeDocument/2006/relationships/image" Target="../media/image38.png"/><Relationship Id="rId18" Type="http://schemas.openxmlformats.org/officeDocument/2006/relationships/image" Target="../media/image35.svg"/><Relationship Id="rId3" Type="http://schemas.openxmlformats.org/officeDocument/2006/relationships/slide" Target="slide13.xml"/><Relationship Id="rId21" Type="http://schemas.openxmlformats.org/officeDocument/2006/relationships/slide" Target="slide14.xml"/><Relationship Id="rId7" Type="http://schemas.openxmlformats.org/officeDocument/2006/relationships/slide" Target="slide11.xml"/><Relationship Id="rId12" Type="http://schemas.openxmlformats.org/officeDocument/2006/relationships/image" Target="../media/image43.sv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7.svg"/><Relationship Id="rId20" Type="http://schemas.openxmlformats.org/officeDocument/2006/relationships/image" Target="../media/image33.svg"/><Relationship Id="rId1" Type="http://schemas.openxmlformats.org/officeDocument/2006/relationships/slideLayout" Target="../slideLayouts/slideLayout5.xml"/><Relationship Id="rId6" Type="http://schemas.openxmlformats.org/officeDocument/2006/relationships/slide" Target="slide10.xml"/><Relationship Id="rId11" Type="http://schemas.openxmlformats.org/officeDocument/2006/relationships/image" Target="../media/image42.png"/><Relationship Id="rId5" Type="http://schemas.openxmlformats.org/officeDocument/2006/relationships/slide" Target="slide9.xml"/><Relationship Id="rId15" Type="http://schemas.openxmlformats.org/officeDocument/2006/relationships/image" Target="../media/image36.png"/><Relationship Id="rId23" Type="http://schemas.openxmlformats.org/officeDocument/2006/relationships/image" Target="../media/image41.svg"/><Relationship Id="rId10" Type="http://schemas.openxmlformats.org/officeDocument/2006/relationships/image" Target="../media/image46.svg"/><Relationship Id="rId19" Type="http://schemas.openxmlformats.org/officeDocument/2006/relationships/image" Target="../media/image32.png"/><Relationship Id="rId4" Type="http://schemas.openxmlformats.org/officeDocument/2006/relationships/slide" Target="slide12.xml"/><Relationship Id="rId9" Type="http://schemas.openxmlformats.org/officeDocument/2006/relationships/image" Target="../media/image45.png"/><Relationship Id="rId14" Type="http://schemas.openxmlformats.org/officeDocument/2006/relationships/image" Target="../media/image39.svg"/><Relationship Id="rId22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afetyon.com/abou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safetyon@energyinst.org?subject=Enquir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safetyon.com/about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safetyon@energyinst.org?subject=Enquiry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13" Type="http://schemas.openxmlformats.org/officeDocument/2006/relationships/hyperlink" Target="https://safetyon.com/releases/notifications" TargetMode="External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12" Type="http://schemas.openxmlformats.org/officeDocument/2006/relationships/hyperlink" Target="mailto:safetyon@energyinst.org?subject=Enquiry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jpeg"/><Relationship Id="rId11" Type="http://schemas.openxmlformats.org/officeDocument/2006/relationships/image" Target="../media/image46.svg"/><Relationship Id="rId5" Type="http://schemas.openxmlformats.org/officeDocument/2006/relationships/image" Target="../media/image55.jpeg"/><Relationship Id="rId15" Type="http://schemas.openxmlformats.org/officeDocument/2006/relationships/slide" Target="slide20.xml"/><Relationship Id="rId10" Type="http://schemas.openxmlformats.org/officeDocument/2006/relationships/image" Target="../media/image45.png"/><Relationship Id="rId4" Type="http://schemas.openxmlformats.org/officeDocument/2006/relationships/image" Target="../media/image54.jpeg"/><Relationship Id="rId9" Type="http://schemas.openxmlformats.org/officeDocument/2006/relationships/hyperlink" Target="https://safetyon.com/about" TargetMode="External"/><Relationship Id="rId1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slide" Target="slide10.xml"/><Relationship Id="rId3" Type="http://schemas.openxmlformats.org/officeDocument/2006/relationships/image" Target="../media/image5.jpeg"/><Relationship Id="rId7" Type="http://schemas.openxmlformats.org/officeDocument/2006/relationships/slide" Target="slide16.xml"/><Relationship Id="rId12" Type="http://schemas.openxmlformats.org/officeDocument/2006/relationships/slide" Target="slide9.xml"/><Relationship Id="rId17" Type="http://schemas.openxmlformats.org/officeDocument/2006/relationships/slide" Target="slide14.xml"/><Relationship Id="rId2" Type="http://schemas.openxmlformats.org/officeDocument/2006/relationships/notesSlide" Target="../notesSlides/notesSlide2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11" Type="http://schemas.openxmlformats.org/officeDocument/2006/relationships/slide" Target="slide8.xml"/><Relationship Id="rId5" Type="http://schemas.openxmlformats.org/officeDocument/2006/relationships/image" Target="../media/image4.png"/><Relationship Id="rId15" Type="http://schemas.openxmlformats.org/officeDocument/2006/relationships/slide" Target="slide12.xml"/><Relationship Id="rId10" Type="http://schemas.openxmlformats.org/officeDocument/2006/relationships/slide" Target="slide3.xml"/><Relationship Id="rId4" Type="http://schemas.openxmlformats.org/officeDocument/2006/relationships/image" Target="../media/image6.png"/><Relationship Id="rId9" Type="http://schemas.openxmlformats.org/officeDocument/2006/relationships/slide" Target="slide7.xml"/><Relationship Id="rId14" Type="http://schemas.openxmlformats.org/officeDocument/2006/relationships/slide" Target="slide1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0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nergyinst.org/membership-and-accreditation/membership#professional-registration-chartership" TargetMode="External"/><Relationship Id="rId5" Type="http://schemas.openxmlformats.org/officeDocument/2006/relationships/hyperlink" Target="https://www.energyinst.org/membership-and-accreditation/membership#corporate-membership" TargetMode="External"/><Relationship Id="rId10" Type="http://schemas.openxmlformats.org/officeDocument/2006/relationships/image" Target="../media/image64.png"/><Relationship Id="rId4" Type="http://schemas.openxmlformats.org/officeDocument/2006/relationships/hyperlink" Target="https://www.energyinst.org/membership-and-accreditation/membership#membershipPath" TargetMode="External"/><Relationship Id="rId9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png"/><Relationship Id="rId19" Type="http://schemas.openxmlformats.org/officeDocument/2006/relationships/image" Target="../media/image23.jpe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38.png"/><Relationship Id="rId18" Type="http://schemas.openxmlformats.org/officeDocument/2006/relationships/image" Target="../media/image42.png"/><Relationship Id="rId3" Type="http://schemas.openxmlformats.org/officeDocument/2006/relationships/slide" Target="slide10.xml"/><Relationship Id="rId7" Type="http://schemas.openxmlformats.org/officeDocument/2006/relationships/image" Target="../media/image34.png"/><Relationship Id="rId12" Type="http://schemas.openxmlformats.org/officeDocument/2006/relationships/slide" Target="slide12.xml"/><Relationship Id="rId17" Type="http://schemas.openxmlformats.org/officeDocument/2006/relationships/slide" Target="slide13.xml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1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svg"/><Relationship Id="rId11" Type="http://schemas.openxmlformats.org/officeDocument/2006/relationships/slide" Target="slide14.xml"/><Relationship Id="rId5" Type="http://schemas.openxmlformats.org/officeDocument/2006/relationships/image" Target="../media/image32.png"/><Relationship Id="rId15" Type="http://schemas.openxmlformats.org/officeDocument/2006/relationships/image" Target="../media/image40.png"/><Relationship Id="rId10" Type="http://schemas.openxmlformats.org/officeDocument/2006/relationships/image" Target="../media/image37.svg"/><Relationship Id="rId19" Type="http://schemas.openxmlformats.org/officeDocument/2006/relationships/image" Target="../media/image43.svg"/><Relationship Id="rId4" Type="http://schemas.openxmlformats.org/officeDocument/2006/relationships/slide" Target="slide11.xml"/><Relationship Id="rId9" Type="http://schemas.openxmlformats.org/officeDocument/2006/relationships/image" Target="../media/image36.png"/><Relationship Id="rId14" Type="http://schemas.openxmlformats.org/officeDocument/2006/relationships/image" Target="../media/image3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afetyon.com/work-programme/statistics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B663F5-F25C-0EAA-6E28-ED86B2ADFD51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1999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7000" b="1" dirty="0">
                <a:solidFill>
                  <a:srgbClr val="1086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Introduction to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7000" b="1" dirty="0">
                <a:solidFill>
                  <a:srgbClr val="1086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SafetyOn </a:t>
            </a:r>
          </a:p>
        </p:txBody>
      </p:sp>
      <p:pic>
        <p:nvPicPr>
          <p:cNvPr id="4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111C8C68-6A4D-075D-643D-B7337A2F211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5999" y="267346"/>
            <a:ext cx="2160000" cy="174903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ABAAAAF-95F0-5885-3AB7-7BAF8BEBA1E8}"/>
              </a:ext>
            </a:extLst>
          </p:cNvPr>
          <p:cNvGrpSpPr/>
          <p:nvPr/>
        </p:nvGrpSpPr>
        <p:grpSpPr>
          <a:xfrm>
            <a:off x="418531" y="5756261"/>
            <a:ext cx="2359458" cy="680591"/>
            <a:chOff x="637614" y="5884935"/>
            <a:chExt cx="2359458" cy="68059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B89D136-B532-C0F5-0025-016A8C0B4EB0}"/>
                </a:ext>
              </a:extLst>
            </p:cNvPr>
            <p:cNvSpPr txBox="1"/>
            <p:nvPr/>
          </p:nvSpPr>
          <p:spPr>
            <a:xfrm>
              <a:off x="649288" y="5884935"/>
              <a:ext cx="2347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In partnership with</a:t>
              </a:r>
            </a:p>
          </p:txBody>
        </p:sp>
        <p:pic>
          <p:nvPicPr>
            <p:cNvPr id="7" name="Picture 6" descr="A blue text on a black background&#10;&#10;AI-generated content may be incorrect.">
              <a:extLst>
                <a:ext uri="{FF2B5EF4-FFF2-40B4-BE49-F238E27FC236}">
                  <a16:creationId xmlns:a16="http://schemas.microsoft.com/office/drawing/2014/main" id="{FB688484-19AF-1DB2-7B0B-D7C6E90608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614" y="6312271"/>
              <a:ext cx="1116000" cy="253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4085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FAA23-55C6-318C-6AE2-D2575E519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A0E65-6F30-B7C3-807B-E964DAE130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19101"/>
            <a:ext cx="12192000" cy="847840"/>
          </a:xfrm>
        </p:spPr>
        <p:txBody>
          <a:bodyPr/>
          <a:lstStyle/>
          <a:p>
            <a:r>
              <a:rPr lang="en-US" dirty="0"/>
              <a:t>Safe By Design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2AA98B2-1908-1AE9-344B-EE638B580512}"/>
              </a:ext>
            </a:extLst>
          </p:cNvPr>
          <p:cNvSpPr/>
          <p:nvPr/>
        </p:nvSpPr>
        <p:spPr>
          <a:xfrm>
            <a:off x="256400" y="1641740"/>
            <a:ext cx="11679200" cy="326571"/>
          </a:xfrm>
          <a:prstGeom prst="roundRect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1764419-DB6A-3E50-B564-4497C259519C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1086041" y="1776858"/>
            <a:ext cx="0" cy="803850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41FF3D0F-05E8-BFB2-3065-8F35E089C91B}"/>
              </a:ext>
            </a:extLst>
          </p:cNvPr>
          <p:cNvSpPr>
            <a:spLocks noChangeAspect="1"/>
          </p:cNvSpPr>
          <p:nvPr/>
        </p:nvSpPr>
        <p:spPr>
          <a:xfrm>
            <a:off x="906041" y="2363007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30AD28-A284-C1EF-274F-8AC9BCC10063}"/>
              </a:ext>
            </a:extLst>
          </p:cNvPr>
          <p:cNvSpPr txBox="1"/>
          <p:nvPr/>
        </p:nvSpPr>
        <p:spPr>
          <a:xfrm>
            <a:off x="150060" y="2815078"/>
            <a:ext cx="21443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Brings experts together for the purpose of getting the best practice in health and safety into design.</a:t>
            </a:r>
            <a:endParaRPr lang="en-GB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AA8D0DD-D265-DBDA-3793-9ED84524CEE0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2601031" y="1790515"/>
            <a:ext cx="0" cy="4432941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7B617874-175F-B657-2FF6-B56CF588C54B}"/>
              </a:ext>
            </a:extLst>
          </p:cNvPr>
          <p:cNvSpPr>
            <a:spLocks noChangeAspect="1"/>
          </p:cNvSpPr>
          <p:nvPr/>
        </p:nvSpPr>
        <p:spPr>
          <a:xfrm>
            <a:off x="2421031" y="2363007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1E2E35-F7A7-B497-6E2F-70192BF32B41}"/>
              </a:ext>
            </a:extLst>
          </p:cNvPr>
          <p:cNvSpPr txBox="1"/>
          <p:nvPr/>
        </p:nvSpPr>
        <p:spPr>
          <a:xfrm>
            <a:off x="2627558" y="4906975"/>
            <a:ext cx="20415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High risk topics identified by the SafetyOn incident data, input from members and wider industry consultation.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F0DF499-1D78-175B-DFC4-433F2F575A49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4197881" y="1790515"/>
            <a:ext cx="0" cy="803850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FB62D470-3F34-263D-183A-4B27792FE1C6}"/>
              </a:ext>
            </a:extLst>
          </p:cNvPr>
          <p:cNvSpPr>
            <a:spLocks noChangeAspect="1"/>
          </p:cNvSpPr>
          <p:nvPr/>
        </p:nvSpPr>
        <p:spPr>
          <a:xfrm>
            <a:off x="4017881" y="2363007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DA989C1-FC0A-4D1D-0906-3778D3A91CBE}"/>
              </a:ext>
            </a:extLst>
          </p:cNvPr>
          <p:cNvSpPr txBox="1"/>
          <p:nvPr/>
        </p:nvSpPr>
        <p:spPr>
          <a:xfrm>
            <a:off x="3140814" y="2815078"/>
            <a:ext cx="247413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Topics investigated with the objective of making improvements at the design stage that will help to reduce incidents throughout the lifecycle of an onshore wind farm.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B6A2D1A-757E-6DEF-1AD1-661418AFE1F1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7434567" y="1776858"/>
            <a:ext cx="0" cy="803850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E694A054-F495-FB2F-8ED2-0D29BCB72E7F}"/>
              </a:ext>
            </a:extLst>
          </p:cNvPr>
          <p:cNvSpPr>
            <a:spLocks noChangeAspect="1"/>
          </p:cNvSpPr>
          <p:nvPr/>
        </p:nvSpPr>
        <p:spPr>
          <a:xfrm>
            <a:off x="7254567" y="2363007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9513F22-8152-1929-A518-50806A9C36AB}"/>
              </a:ext>
            </a:extLst>
          </p:cNvPr>
          <p:cNvSpPr txBox="1"/>
          <p:nvPr/>
        </p:nvSpPr>
        <p:spPr>
          <a:xfrm>
            <a:off x="6463248" y="2815078"/>
            <a:ext cx="224730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Recent topics include:</a:t>
            </a:r>
          </a:p>
          <a:p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Electrical Safety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Ice fall and ice throw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Chain Hoists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459B6F7-1B09-1307-7FDC-A23B1DD82FA8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9290339" y="1745990"/>
            <a:ext cx="0" cy="3927426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77C60B61-5F08-200D-F78A-81FEC96B3A98}"/>
              </a:ext>
            </a:extLst>
          </p:cNvPr>
          <p:cNvSpPr>
            <a:spLocks noChangeAspect="1"/>
          </p:cNvSpPr>
          <p:nvPr/>
        </p:nvSpPr>
        <p:spPr>
          <a:xfrm>
            <a:off x="9110339" y="2363007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34A11C6-024A-9221-4553-E93683418112}"/>
              </a:ext>
            </a:extLst>
          </p:cNvPr>
          <p:cNvSpPr txBox="1"/>
          <p:nvPr/>
        </p:nvSpPr>
        <p:spPr>
          <a:xfrm>
            <a:off x="5916000" y="4537643"/>
            <a:ext cx="202573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Access to the Workshop Reports is free and unrestricted.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98E987C-2CEA-5504-AE9E-0C731041A934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5916000" y="1790515"/>
            <a:ext cx="0" cy="3425745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01037790-C704-6DD7-6D0F-508A780F0CA1}"/>
              </a:ext>
            </a:extLst>
          </p:cNvPr>
          <p:cNvSpPr>
            <a:spLocks noChangeAspect="1"/>
          </p:cNvSpPr>
          <p:nvPr/>
        </p:nvSpPr>
        <p:spPr>
          <a:xfrm>
            <a:off x="5736000" y="2363007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F501F96-5738-A8D6-88B3-32DCD80EE69C}"/>
              </a:ext>
            </a:extLst>
          </p:cNvPr>
          <p:cNvGrpSpPr/>
          <p:nvPr/>
        </p:nvGrpSpPr>
        <p:grpSpPr>
          <a:xfrm>
            <a:off x="7610004" y="5673416"/>
            <a:ext cx="3457684" cy="954107"/>
            <a:chOff x="7661474" y="5702657"/>
            <a:chExt cx="3457684" cy="954107"/>
          </a:xfrm>
        </p:grpSpPr>
        <p:sp>
          <p:nvSpPr>
            <p:cNvPr id="4" name="Rounded Rectangle 3">
              <a:hlinkClick r:id="rId2"/>
              <a:extLst>
                <a:ext uri="{FF2B5EF4-FFF2-40B4-BE49-F238E27FC236}">
                  <a16:creationId xmlns:a16="http://schemas.microsoft.com/office/drawing/2014/main" id="{AFC4B933-54C0-660C-BAF6-EF52CF22288F}"/>
                </a:ext>
              </a:extLst>
            </p:cNvPr>
            <p:cNvSpPr/>
            <p:nvPr/>
          </p:nvSpPr>
          <p:spPr>
            <a:xfrm>
              <a:off x="7661474" y="5702657"/>
              <a:ext cx="3457684" cy="954107"/>
            </a:xfrm>
            <a:prstGeom prst="roundRect">
              <a:avLst/>
            </a:prstGeom>
            <a:solidFill>
              <a:srgbClr val="1086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39750" indent="-174625" algn="ctr"/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Download </a:t>
              </a:r>
              <a:r>
                <a:rPr lang="en-US"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SbD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marL="539750" indent="-174625" algn="ctr"/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Workshop Reports</a:t>
              </a:r>
            </a:p>
          </p:txBody>
        </p:sp>
        <p:pic>
          <p:nvPicPr>
            <p:cNvPr id="5" name="Graphic 4" descr="Link with solid fill">
              <a:extLst>
                <a:ext uri="{FF2B5EF4-FFF2-40B4-BE49-F238E27FC236}">
                  <a16:creationId xmlns:a16="http://schemas.microsoft.com/office/drawing/2014/main" id="{F0EA38D0-A889-4243-2317-E361D65A4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95048" y="5873710"/>
              <a:ext cx="612000" cy="612000"/>
            </a:xfrm>
            <a:prstGeom prst="rect">
              <a:avLst/>
            </a:prstGeom>
          </p:spPr>
        </p:pic>
      </p:grpSp>
      <p:pic>
        <p:nvPicPr>
          <p:cNvPr id="7" name="Picture 6" descr="A brochure of a windmill&#10;&#10;AI-generated content may be incorrect.">
            <a:extLst>
              <a:ext uri="{FF2B5EF4-FFF2-40B4-BE49-F238E27FC236}">
                <a16:creationId xmlns:a16="http://schemas.microsoft.com/office/drawing/2014/main" id="{D1CE978B-67EC-C81F-CBCE-E00889421D6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6739" y="2107091"/>
            <a:ext cx="1769644" cy="252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529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20E9-80C8-DA07-DE96-EA42E5C07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8C9805-4B8F-D2E6-3FFF-B4B0EFAF55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19101"/>
            <a:ext cx="12192000" cy="847840"/>
          </a:xfrm>
        </p:spPr>
        <p:txBody>
          <a:bodyPr/>
          <a:lstStyle/>
          <a:p>
            <a:r>
              <a:rPr lang="en-US" dirty="0"/>
              <a:t>Good Practice Guidance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A4A9A41-DF00-4441-0EE8-ACDAE0F7E6CB}"/>
              </a:ext>
            </a:extLst>
          </p:cNvPr>
          <p:cNvSpPr/>
          <p:nvPr/>
        </p:nvSpPr>
        <p:spPr>
          <a:xfrm>
            <a:off x="256400" y="1641740"/>
            <a:ext cx="11679200" cy="326571"/>
          </a:xfrm>
          <a:prstGeom prst="roundRect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43CE132-0CFF-52C2-F9DC-396169D5B36E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1086041" y="1776858"/>
            <a:ext cx="0" cy="803850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84AECC2C-8A55-7E79-740C-7CAFAE3C2E02}"/>
              </a:ext>
            </a:extLst>
          </p:cNvPr>
          <p:cNvSpPr>
            <a:spLocks noChangeAspect="1"/>
          </p:cNvSpPr>
          <p:nvPr/>
        </p:nvSpPr>
        <p:spPr>
          <a:xfrm>
            <a:off x="906041" y="2393875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303485-C24B-575D-4784-DC0B462A2B79}"/>
              </a:ext>
            </a:extLst>
          </p:cNvPr>
          <p:cNvSpPr txBox="1"/>
          <p:nvPr/>
        </p:nvSpPr>
        <p:spPr>
          <a:xfrm>
            <a:off x="173165" y="2868388"/>
            <a:ext cx="22281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We develop guidance through cooperation and shared learning, supported by the Energy Institute Technical team. 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EFC6AAF-6461-71A4-1CAB-6A13549E5A8A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2638215" y="1798820"/>
            <a:ext cx="0" cy="4297180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B160683D-EBBD-4259-5B3B-A6F353341E29}"/>
              </a:ext>
            </a:extLst>
          </p:cNvPr>
          <p:cNvSpPr>
            <a:spLocks noChangeAspect="1"/>
          </p:cNvSpPr>
          <p:nvPr/>
        </p:nvSpPr>
        <p:spPr>
          <a:xfrm>
            <a:off x="2458215" y="2393875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7ACB44-A10C-9403-E732-CE341683F4AB}"/>
              </a:ext>
            </a:extLst>
          </p:cNvPr>
          <p:cNvSpPr txBox="1"/>
          <p:nvPr/>
        </p:nvSpPr>
        <p:spPr>
          <a:xfrm>
            <a:off x="2648710" y="5001464"/>
            <a:ext cx="232322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Topics identified in collaboration with members and other stakeholders. Incident Data is a key input.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50F3D32-8AB2-AD3F-1047-FB3F22FE5986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4204522" y="1822239"/>
            <a:ext cx="0" cy="803850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8EE1F96F-AB39-35AE-808D-6EFAAF41886E}"/>
              </a:ext>
            </a:extLst>
          </p:cNvPr>
          <p:cNvSpPr>
            <a:spLocks noChangeAspect="1"/>
          </p:cNvSpPr>
          <p:nvPr/>
        </p:nvSpPr>
        <p:spPr>
          <a:xfrm>
            <a:off x="4024522" y="2393875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3B5A589-955C-BB61-C1BC-63E029CE59A0}"/>
              </a:ext>
            </a:extLst>
          </p:cNvPr>
          <p:cNvSpPr txBox="1"/>
          <p:nvPr/>
        </p:nvSpPr>
        <p:spPr>
          <a:xfrm>
            <a:off x="3227772" y="2900112"/>
            <a:ext cx="247413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As a member led organisation, we ensure that the guidance we publish is representative of the entire industry.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ABEC773-5E03-A2A7-FBAE-3259B1A32F9E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7597913" y="1822239"/>
            <a:ext cx="0" cy="803850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F6D85A9E-F88B-C15A-282C-32641781A5EF}"/>
              </a:ext>
            </a:extLst>
          </p:cNvPr>
          <p:cNvSpPr>
            <a:spLocks noChangeAspect="1"/>
          </p:cNvSpPr>
          <p:nvPr/>
        </p:nvSpPr>
        <p:spPr>
          <a:xfrm>
            <a:off x="7417913" y="2393875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F2AA405-1BFF-0058-A9C0-5FCE7493E5F4}"/>
              </a:ext>
            </a:extLst>
          </p:cNvPr>
          <p:cNvSpPr txBox="1"/>
          <p:nvPr/>
        </p:nvSpPr>
        <p:spPr>
          <a:xfrm>
            <a:off x="6765045" y="2913769"/>
            <a:ext cx="24739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Where appropriate, we collaborate with other member organisations, such as G+.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BE88754-15F9-3EC3-64E9-35BDA7B8D4FD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9802320" y="1968311"/>
            <a:ext cx="0" cy="3612851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37DCCB3E-D970-36D7-8FB5-93F4A28F70D8}"/>
              </a:ext>
            </a:extLst>
          </p:cNvPr>
          <p:cNvSpPr>
            <a:spLocks noChangeAspect="1"/>
          </p:cNvSpPr>
          <p:nvPr/>
        </p:nvSpPr>
        <p:spPr>
          <a:xfrm>
            <a:off x="9623449" y="2393875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BC86A62-7779-238A-BFCE-278D3E1F76D0}"/>
              </a:ext>
            </a:extLst>
          </p:cNvPr>
          <p:cNvSpPr txBox="1"/>
          <p:nvPr/>
        </p:nvSpPr>
        <p:spPr>
          <a:xfrm>
            <a:off x="5949088" y="4304914"/>
            <a:ext cx="281406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We work to ensure that the guidance is implemented within our member organisations and promoted to the wider industry.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AA315E3-CF2D-4E3E-F33F-FC4A8895FB09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5938593" y="1789795"/>
            <a:ext cx="0" cy="3611207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6F02F7AD-A931-BC62-F833-6EDD69CB398E}"/>
              </a:ext>
            </a:extLst>
          </p:cNvPr>
          <p:cNvSpPr>
            <a:spLocks noChangeAspect="1"/>
          </p:cNvSpPr>
          <p:nvPr/>
        </p:nvSpPr>
        <p:spPr>
          <a:xfrm>
            <a:off x="5758593" y="2393875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ue and white cover with two men wearing safety vests&#10;&#10;AI-generated content may be incorrect.">
            <a:extLst>
              <a:ext uri="{FF2B5EF4-FFF2-40B4-BE49-F238E27FC236}">
                <a16:creationId xmlns:a16="http://schemas.microsoft.com/office/drawing/2014/main" id="{000CAA10-E887-B27C-0081-D838BD70E6C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3448" y="2115704"/>
            <a:ext cx="1772152" cy="25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5CF038A-8DCD-9168-8548-C12FEE963536}"/>
              </a:ext>
            </a:extLst>
          </p:cNvPr>
          <p:cNvGrpSpPr/>
          <p:nvPr/>
        </p:nvGrpSpPr>
        <p:grpSpPr>
          <a:xfrm>
            <a:off x="7723988" y="5581162"/>
            <a:ext cx="4183966" cy="954107"/>
            <a:chOff x="7661474" y="5702657"/>
            <a:chExt cx="4183966" cy="954107"/>
          </a:xfrm>
        </p:grpSpPr>
        <p:sp>
          <p:nvSpPr>
            <p:cNvPr id="15" name="Rounded Rectangle 14">
              <a:hlinkClick r:id="rId3"/>
              <a:extLst>
                <a:ext uri="{FF2B5EF4-FFF2-40B4-BE49-F238E27FC236}">
                  <a16:creationId xmlns:a16="http://schemas.microsoft.com/office/drawing/2014/main" id="{F25D2237-D4EF-0132-089D-F3907C8F4F78}"/>
                </a:ext>
              </a:extLst>
            </p:cNvPr>
            <p:cNvSpPr/>
            <p:nvPr/>
          </p:nvSpPr>
          <p:spPr>
            <a:xfrm>
              <a:off x="7661474" y="5702657"/>
              <a:ext cx="4183966" cy="954107"/>
            </a:xfrm>
            <a:prstGeom prst="roundRect">
              <a:avLst/>
            </a:prstGeom>
            <a:solidFill>
              <a:srgbClr val="1086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39750" indent="-174625" algn="ctr"/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Download </a:t>
              </a:r>
            </a:p>
            <a:p>
              <a:pPr marL="539750" indent="-174625" algn="ctr"/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Good Practice Guidance</a:t>
              </a:r>
            </a:p>
          </p:txBody>
        </p:sp>
        <p:pic>
          <p:nvPicPr>
            <p:cNvPr id="33" name="Graphic 32" descr="Link with solid fill">
              <a:extLst>
                <a:ext uri="{FF2B5EF4-FFF2-40B4-BE49-F238E27FC236}">
                  <a16:creationId xmlns:a16="http://schemas.microsoft.com/office/drawing/2014/main" id="{8A643E0D-3D07-E134-4969-8A3C93814D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95048" y="5873710"/>
              <a:ext cx="612000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8164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5D322-DB54-1AE8-3FB5-A1D526DB5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E6E1FD-72A1-77F4-5560-F875B53F82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19101"/>
            <a:ext cx="12192000" cy="847840"/>
          </a:xfrm>
        </p:spPr>
        <p:txBody>
          <a:bodyPr/>
          <a:lstStyle/>
          <a:p>
            <a:r>
              <a:rPr lang="en-US" dirty="0"/>
              <a:t>Shared Learning From Incidents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0F16B9-F5C1-F75B-E537-ADB50041D304}"/>
              </a:ext>
            </a:extLst>
          </p:cNvPr>
          <p:cNvSpPr/>
          <p:nvPr/>
        </p:nvSpPr>
        <p:spPr>
          <a:xfrm>
            <a:off x="256400" y="1641740"/>
            <a:ext cx="11679200" cy="326571"/>
          </a:xfrm>
          <a:prstGeom prst="roundRect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E402321-C5F6-2D79-6A2F-166F5000953C}"/>
              </a:ext>
            </a:extLst>
          </p:cNvPr>
          <p:cNvGrpSpPr/>
          <p:nvPr/>
        </p:nvGrpSpPr>
        <p:grpSpPr>
          <a:xfrm>
            <a:off x="1169432" y="1788770"/>
            <a:ext cx="360000" cy="1068041"/>
            <a:chOff x="906041" y="1776858"/>
            <a:chExt cx="360000" cy="1068041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437D356-D280-DE6A-83DE-B9344EF53CD0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1086041" y="1776858"/>
              <a:ext cx="0" cy="888041"/>
            </a:xfrm>
            <a:prstGeom prst="line">
              <a:avLst/>
            </a:prstGeom>
            <a:ln w="38100">
              <a:solidFill>
                <a:srgbClr val="1086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CAC341B-0597-1C82-86B3-F406676B3E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6041" y="2484899"/>
              <a:ext cx="360000" cy="360000"/>
            </a:xfrm>
            <a:prstGeom prst="ellipse">
              <a:avLst/>
            </a:prstGeom>
            <a:solidFill>
              <a:srgbClr val="1086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CAC477A-0D63-0828-2613-B1FC39B7B564}"/>
              </a:ext>
            </a:extLst>
          </p:cNvPr>
          <p:cNvSpPr txBox="1"/>
          <p:nvPr/>
        </p:nvSpPr>
        <p:spPr>
          <a:xfrm>
            <a:off x="224030" y="2974794"/>
            <a:ext cx="25231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SafetyOn is committed to sharing health and safety information and lessons learnt.</a:t>
            </a:r>
          </a:p>
          <a:p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Our aim is to help prevent incidents occurring elsewhere in the industry.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442213A-0E69-CA8F-5C16-A6336ECAAF58}"/>
              </a:ext>
            </a:extLst>
          </p:cNvPr>
          <p:cNvGrpSpPr/>
          <p:nvPr/>
        </p:nvGrpSpPr>
        <p:grpSpPr>
          <a:xfrm>
            <a:off x="6675690" y="1879794"/>
            <a:ext cx="360000" cy="977017"/>
            <a:chOff x="7386694" y="1867882"/>
            <a:chExt cx="360000" cy="97701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D3A89E6-1897-890F-711C-66D21FF93A88}"/>
                </a:ext>
              </a:extLst>
            </p:cNvPr>
            <p:cNvCxnSpPr>
              <a:cxnSpLocks noChangeAspect="1"/>
              <a:stCxn id="23" idx="4"/>
            </p:cNvCxnSpPr>
            <p:nvPr/>
          </p:nvCxnSpPr>
          <p:spPr>
            <a:xfrm flipV="1">
              <a:off x="7566694" y="1867882"/>
              <a:ext cx="0" cy="977017"/>
            </a:xfrm>
            <a:prstGeom prst="line">
              <a:avLst/>
            </a:prstGeom>
            <a:ln w="38100">
              <a:solidFill>
                <a:srgbClr val="1086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70375A9-B69B-FE36-BFC4-CF5EE5F314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86694" y="2484899"/>
              <a:ext cx="360000" cy="360000"/>
            </a:xfrm>
            <a:prstGeom prst="ellipse">
              <a:avLst/>
            </a:prstGeom>
            <a:solidFill>
              <a:srgbClr val="1086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AA9B85E-E627-9C4D-AFBF-AD848C23CB4B}"/>
              </a:ext>
            </a:extLst>
          </p:cNvPr>
          <p:cNvGrpSpPr/>
          <p:nvPr/>
        </p:nvGrpSpPr>
        <p:grpSpPr>
          <a:xfrm>
            <a:off x="3922561" y="1891706"/>
            <a:ext cx="360000" cy="965105"/>
            <a:chOff x="4278063" y="1879794"/>
            <a:chExt cx="360000" cy="965105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3A1C4E7-047D-F8C2-FAD5-1BBEBEC93D45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4458063" y="1879794"/>
              <a:ext cx="0" cy="785105"/>
            </a:xfrm>
            <a:prstGeom prst="line">
              <a:avLst/>
            </a:prstGeom>
            <a:ln w="38100">
              <a:solidFill>
                <a:srgbClr val="1086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1B419AE5-977B-AD80-804E-61369F4042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78063" y="2484899"/>
              <a:ext cx="360000" cy="360000"/>
            </a:xfrm>
            <a:prstGeom prst="ellipse">
              <a:avLst/>
            </a:prstGeom>
            <a:solidFill>
              <a:srgbClr val="1086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ADFB2CD2-9B02-7498-24B4-DB1A423341FA}"/>
              </a:ext>
            </a:extLst>
          </p:cNvPr>
          <p:cNvSpPr txBox="1"/>
          <p:nvPr/>
        </p:nvSpPr>
        <p:spPr>
          <a:xfrm>
            <a:off x="2803293" y="2974794"/>
            <a:ext cx="251569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Safety Releases are categorised as: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3" name="Picture 62" descr="A screenshot of a website&#10;&#10;AI-generated content may be incorrect.">
            <a:extLst>
              <a:ext uri="{FF2B5EF4-FFF2-40B4-BE49-F238E27FC236}">
                <a16:creationId xmlns:a16="http://schemas.microsoft.com/office/drawing/2014/main" id="{0056F253-AA2F-23F1-68C3-93496FD8D8D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1109" y="2241325"/>
            <a:ext cx="3055213" cy="1656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038863D4-28B5-E300-50D8-89A73386CC02}"/>
              </a:ext>
            </a:extLst>
          </p:cNvPr>
          <p:cNvGrpSpPr/>
          <p:nvPr/>
        </p:nvGrpSpPr>
        <p:grpSpPr>
          <a:xfrm>
            <a:off x="7035690" y="5484792"/>
            <a:ext cx="4317008" cy="954107"/>
            <a:chOff x="7661473" y="5702657"/>
            <a:chExt cx="4317008" cy="954107"/>
          </a:xfrm>
        </p:grpSpPr>
        <p:sp>
          <p:nvSpPr>
            <p:cNvPr id="66" name="Rounded Rectangle 65">
              <a:hlinkClick r:id="rId4"/>
              <a:extLst>
                <a:ext uri="{FF2B5EF4-FFF2-40B4-BE49-F238E27FC236}">
                  <a16:creationId xmlns:a16="http://schemas.microsoft.com/office/drawing/2014/main" id="{2F40902B-A4EC-72ED-BA91-46A57F95E9D1}"/>
                </a:ext>
              </a:extLst>
            </p:cNvPr>
            <p:cNvSpPr/>
            <p:nvPr/>
          </p:nvSpPr>
          <p:spPr>
            <a:xfrm>
              <a:off x="7661473" y="5702657"/>
              <a:ext cx="4317008" cy="954107"/>
            </a:xfrm>
            <a:prstGeom prst="roundRect">
              <a:avLst/>
            </a:prstGeom>
            <a:solidFill>
              <a:srgbClr val="1086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39750" indent="-174625" algn="ctr"/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Access Safety Releases</a:t>
              </a:r>
            </a:p>
          </p:txBody>
        </p:sp>
        <p:pic>
          <p:nvPicPr>
            <p:cNvPr id="67" name="Graphic 66" descr="Link with solid fill">
              <a:extLst>
                <a:ext uri="{FF2B5EF4-FFF2-40B4-BE49-F238E27FC236}">
                  <a16:creationId xmlns:a16="http://schemas.microsoft.com/office/drawing/2014/main" id="{13E59482-BDA0-3BE9-8112-16AD83CCEC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827728" y="5867707"/>
              <a:ext cx="612000" cy="612000"/>
            </a:xfrm>
            <a:prstGeom prst="rect">
              <a:avLst/>
            </a:prstGeom>
          </p:spPr>
        </p:pic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989277AC-C496-4864-CB4F-8FA31C10F74A}"/>
              </a:ext>
            </a:extLst>
          </p:cNvPr>
          <p:cNvSpPr txBox="1"/>
          <p:nvPr/>
        </p:nvSpPr>
        <p:spPr>
          <a:xfrm>
            <a:off x="5633136" y="2974794"/>
            <a:ext cx="2413369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All Safety Releases are shared through our website and socials.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C7BE15C-4BB1-95C2-8237-8D908A7FA274}"/>
              </a:ext>
            </a:extLst>
          </p:cNvPr>
          <p:cNvGrpSpPr/>
          <p:nvPr/>
        </p:nvGrpSpPr>
        <p:grpSpPr>
          <a:xfrm>
            <a:off x="3381872" y="3679907"/>
            <a:ext cx="2534347" cy="2916101"/>
            <a:chOff x="4278063" y="3749255"/>
            <a:chExt cx="2534347" cy="2916101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7AFCC49-C28B-2DEA-BA08-9BEDAE9818B7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4458063" y="3749255"/>
              <a:ext cx="0" cy="2439047"/>
            </a:xfrm>
            <a:prstGeom prst="line">
              <a:avLst/>
            </a:prstGeom>
            <a:ln w="38100">
              <a:solidFill>
                <a:srgbClr val="1086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CC18F42-4D4B-5CA9-6757-86624A7BA7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78063" y="4117296"/>
              <a:ext cx="360000" cy="360000"/>
            </a:xfrm>
            <a:prstGeom prst="ellipse">
              <a:avLst/>
            </a:prstGeom>
            <a:solidFill>
              <a:srgbClr val="1086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16820B3-4269-9947-13FF-BD334F2C9883}"/>
                </a:ext>
              </a:extLst>
            </p:cNvPr>
            <p:cNvSpPr txBox="1"/>
            <p:nvPr/>
          </p:nvSpPr>
          <p:spPr>
            <a:xfrm>
              <a:off x="4638062" y="4954650"/>
              <a:ext cx="19323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Safety Notification: </a:t>
              </a:r>
            </a:p>
            <a:p>
              <a:r>
                <a:rPr lang="en-GB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Information only.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3F7C2B7-9451-D20A-DD9E-4B3BBDF97ACD}"/>
                </a:ext>
              </a:extLst>
            </p:cNvPr>
            <p:cNvSpPr txBox="1"/>
            <p:nvPr/>
          </p:nvSpPr>
          <p:spPr>
            <a:xfrm>
              <a:off x="4638062" y="5711249"/>
              <a:ext cx="217434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Safety Bulletin: Technical notification (equipment or process).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F279131-DD90-E6CB-31ED-14C905830F39}"/>
                </a:ext>
              </a:extLst>
            </p:cNvPr>
            <p:cNvSpPr txBox="1"/>
            <p:nvPr/>
          </p:nvSpPr>
          <p:spPr>
            <a:xfrm>
              <a:off x="4638062" y="3927964"/>
              <a:ext cx="162256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Safety Alert: </a:t>
              </a:r>
            </a:p>
            <a:p>
              <a:r>
                <a:rPr lang="en-GB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Important -  action required.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5C0E35D-8A49-60C1-8F0B-6BAE52D7AE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78063" y="5036260"/>
              <a:ext cx="360000" cy="360000"/>
            </a:xfrm>
            <a:prstGeom prst="ellipse">
              <a:avLst/>
            </a:prstGeom>
            <a:solidFill>
              <a:srgbClr val="1086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4CA03BB-66FF-4F52-203B-BF25CF961E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78063" y="6008302"/>
              <a:ext cx="360000" cy="360000"/>
            </a:xfrm>
            <a:prstGeom prst="ellipse">
              <a:avLst/>
            </a:prstGeom>
            <a:solidFill>
              <a:srgbClr val="1086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81691BA-616C-3937-7A3B-7CDB7D0CD788}"/>
              </a:ext>
            </a:extLst>
          </p:cNvPr>
          <p:cNvGrpSpPr/>
          <p:nvPr/>
        </p:nvGrpSpPr>
        <p:grpSpPr>
          <a:xfrm>
            <a:off x="8278816" y="1875023"/>
            <a:ext cx="360000" cy="3609769"/>
            <a:chOff x="7386694" y="1867882"/>
            <a:chExt cx="360000" cy="3609769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A29E2E9-4120-C3B4-D83B-71E426325B60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7566694" y="1867882"/>
              <a:ext cx="0" cy="3609769"/>
            </a:xfrm>
            <a:prstGeom prst="line">
              <a:avLst/>
            </a:prstGeom>
            <a:ln w="38100">
              <a:solidFill>
                <a:srgbClr val="1086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A71A03B-BBE7-7836-3CC8-E4665150A8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86694" y="2484899"/>
              <a:ext cx="360000" cy="360000"/>
            </a:xfrm>
            <a:prstGeom prst="ellipse">
              <a:avLst/>
            </a:prstGeom>
            <a:solidFill>
              <a:srgbClr val="1086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15066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8429B-DB6F-8A04-230B-7282A82FF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50787C-76AB-E784-BB1A-59A7A5843A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19101"/>
            <a:ext cx="12192000" cy="847840"/>
          </a:xfrm>
        </p:spPr>
        <p:txBody>
          <a:bodyPr/>
          <a:lstStyle/>
          <a:p>
            <a:r>
              <a:rPr lang="en-US" dirty="0"/>
              <a:t>Wind Turbine Safety Rules</a:t>
            </a:r>
          </a:p>
        </p:txBody>
      </p:sp>
      <p:sp>
        <p:nvSpPr>
          <p:cNvPr id="2" name="TextBox 1">
            <a:hlinkClick r:id="rId2" action="ppaction://hlinksldjump"/>
            <a:extLst>
              <a:ext uri="{FF2B5EF4-FFF2-40B4-BE49-F238E27FC236}">
                <a16:creationId xmlns:a16="http://schemas.microsoft.com/office/drawing/2014/main" id="{63FBCA2C-603E-E35D-D8DD-CD7ACE495351}"/>
              </a:ext>
            </a:extLst>
          </p:cNvPr>
          <p:cNvSpPr txBox="1"/>
          <p:nvPr/>
        </p:nvSpPr>
        <p:spPr>
          <a:xfrm>
            <a:off x="199088" y="6438899"/>
            <a:ext cx="3442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6EB8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 TO WORK PROGRAMME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169EE2B-F524-EA31-B1CE-B891F8A6FD61}"/>
              </a:ext>
            </a:extLst>
          </p:cNvPr>
          <p:cNvSpPr/>
          <p:nvPr/>
        </p:nvSpPr>
        <p:spPr>
          <a:xfrm>
            <a:off x="256400" y="1641740"/>
            <a:ext cx="11574283" cy="326571"/>
          </a:xfrm>
          <a:prstGeom prst="roundRect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3F003EE-FECC-7DF2-906D-BF8B6F4A3024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1086041" y="1776858"/>
            <a:ext cx="0" cy="803850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030AC05E-C5F6-71F4-2373-3BCC313F6C6B}"/>
              </a:ext>
            </a:extLst>
          </p:cNvPr>
          <p:cNvSpPr>
            <a:spLocks noChangeAspect="1"/>
          </p:cNvSpPr>
          <p:nvPr/>
        </p:nvSpPr>
        <p:spPr>
          <a:xfrm>
            <a:off x="906041" y="2356673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2E432B-9D93-A053-D8A8-E15511FB12C2}"/>
              </a:ext>
            </a:extLst>
          </p:cNvPr>
          <p:cNvSpPr txBox="1"/>
          <p:nvPr/>
        </p:nvSpPr>
        <p:spPr>
          <a:xfrm>
            <a:off x="173164" y="2713793"/>
            <a:ext cx="229322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A model set of Safety Rules and procedures to help formalise a Safe System of Work (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SSoW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) to manage the significant risks associated with a wind turbine. 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949A673-7A6F-CEE8-7F51-6ECB61B158EC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7391623" y="1646974"/>
            <a:ext cx="0" cy="3260045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07B77A5A-ACDC-EEE4-7E3A-1867972D04E1}"/>
              </a:ext>
            </a:extLst>
          </p:cNvPr>
          <p:cNvSpPr>
            <a:spLocks noChangeAspect="1"/>
          </p:cNvSpPr>
          <p:nvPr/>
        </p:nvSpPr>
        <p:spPr>
          <a:xfrm>
            <a:off x="7211623" y="2356673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07500A-318B-27B2-9A11-BCBAA4FC1FA9}"/>
              </a:ext>
            </a:extLst>
          </p:cNvPr>
          <p:cNvSpPr txBox="1"/>
          <p:nvPr/>
        </p:nvSpPr>
        <p:spPr>
          <a:xfrm>
            <a:off x="6198003" y="2713793"/>
            <a:ext cx="251569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Developed by wind farm owners and operators.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870A23-6956-7544-2E6D-51A4B968F73A}"/>
              </a:ext>
            </a:extLst>
          </p:cNvPr>
          <p:cNvSpPr txBox="1"/>
          <p:nvPr/>
        </p:nvSpPr>
        <p:spPr>
          <a:xfrm>
            <a:off x="7409465" y="3821479"/>
            <a:ext cx="189597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The general direction of the Rules will be set jointly by SafetyOn and G+.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58D40F0-DA82-2E35-469F-2E64D94F4550}"/>
              </a:ext>
            </a:extLst>
          </p:cNvPr>
          <p:cNvCxnSpPr>
            <a:cxnSpLocks noChangeAspect="1"/>
            <a:stCxn id="27" idx="4"/>
          </p:cNvCxnSpPr>
          <p:nvPr/>
        </p:nvCxnSpPr>
        <p:spPr>
          <a:xfrm flipV="1">
            <a:off x="4397985" y="1641740"/>
            <a:ext cx="0" cy="1074933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BCA1C011-E626-013B-CFBF-46AF917AAF07}"/>
              </a:ext>
            </a:extLst>
          </p:cNvPr>
          <p:cNvSpPr>
            <a:spLocks noChangeAspect="1"/>
          </p:cNvSpPr>
          <p:nvPr/>
        </p:nvSpPr>
        <p:spPr>
          <a:xfrm>
            <a:off x="4217985" y="2356673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20BA6D-DA2B-7E64-54B9-80BFF54E697F}"/>
              </a:ext>
            </a:extLst>
          </p:cNvPr>
          <p:cNvSpPr txBox="1"/>
          <p:nvPr/>
        </p:nvSpPr>
        <p:spPr>
          <a:xfrm>
            <a:off x="3131148" y="2713793"/>
            <a:ext cx="251569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Designed to achieve: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A7E9B24-9A01-3E11-5617-1A5C9D26732B}"/>
              </a:ext>
            </a:extLst>
          </p:cNvPr>
          <p:cNvSpPr txBox="1"/>
          <p:nvPr/>
        </p:nvSpPr>
        <p:spPr>
          <a:xfrm>
            <a:off x="1996367" y="4785932"/>
            <a:ext cx="24741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General safety: A process that safeguards persons from the mechanical plant and LV apparatus.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0E44D5F-4971-5291-02A6-5E583BA5171E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4397985" y="3021570"/>
            <a:ext cx="0" cy="2718469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67ED187F-45F4-81E7-99E2-21CA8AE04E0B}"/>
              </a:ext>
            </a:extLst>
          </p:cNvPr>
          <p:cNvSpPr txBox="1"/>
          <p:nvPr/>
        </p:nvSpPr>
        <p:spPr>
          <a:xfrm>
            <a:off x="4488382" y="4785932"/>
            <a:ext cx="22941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Safety from the system: The associated system-derived hazards.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8" name="Picture 57" descr="A wind turbine on a blue background&#10;&#10;AI-generated content may be incorrect.">
            <a:extLst>
              <a:ext uri="{FF2B5EF4-FFF2-40B4-BE49-F238E27FC236}">
                <a16:creationId xmlns:a16="http://schemas.microsoft.com/office/drawing/2014/main" id="{D48E04EF-38B0-882C-23AE-6112EDB149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5395" y="2100361"/>
            <a:ext cx="1775290" cy="25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4AAC2A0C-848D-2756-8864-4DD4A4CDDC0C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9680416" y="1837573"/>
            <a:ext cx="0" cy="3972618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Oval 60">
            <a:extLst>
              <a:ext uri="{FF2B5EF4-FFF2-40B4-BE49-F238E27FC236}">
                <a16:creationId xmlns:a16="http://schemas.microsoft.com/office/drawing/2014/main" id="{274A7F4A-434F-6D0D-E9C2-FCA0035FC1AA}"/>
              </a:ext>
            </a:extLst>
          </p:cNvPr>
          <p:cNvSpPr>
            <a:spLocks noChangeAspect="1"/>
          </p:cNvSpPr>
          <p:nvPr/>
        </p:nvSpPr>
        <p:spPr>
          <a:xfrm>
            <a:off x="9500416" y="2356673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FC123D25-8407-FA52-14F7-DF4AE76DC355}"/>
              </a:ext>
            </a:extLst>
          </p:cNvPr>
          <p:cNvGrpSpPr/>
          <p:nvPr/>
        </p:nvGrpSpPr>
        <p:grpSpPr>
          <a:xfrm>
            <a:off x="7959157" y="5645141"/>
            <a:ext cx="3442518" cy="954107"/>
            <a:chOff x="7661474" y="5702657"/>
            <a:chExt cx="3442518" cy="954107"/>
          </a:xfrm>
        </p:grpSpPr>
        <p:sp>
          <p:nvSpPr>
            <p:cNvPr id="64" name="Rounded Rectangle 63">
              <a:hlinkClick r:id="rId4"/>
              <a:extLst>
                <a:ext uri="{FF2B5EF4-FFF2-40B4-BE49-F238E27FC236}">
                  <a16:creationId xmlns:a16="http://schemas.microsoft.com/office/drawing/2014/main" id="{65E223EF-4660-7BEA-7DEF-55E491B75C89}"/>
                </a:ext>
              </a:extLst>
            </p:cNvPr>
            <p:cNvSpPr/>
            <p:nvPr/>
          </p:nvSpPr>
          <p:spPr>
            <a:xfrm>
              <a:off x="7661474" y="5702657"/>
              <a:ext cx="3442518" cy="954107"/>
            </a:xfrm>
            <a:prstGeom prst="roundRect">
              <a:avLst/>
            </a:prstGeom>
            <a:solidFill>
              <a:srgbClr val="1086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39750" indent="-174625" algn="ctr"/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Download WTSR</a:t>
              </a:r>
            </a:p>
          </p:txBody>
        </p:sp>
        <p:pic>
          <p:nvPicPr>
            <p:cNvPr id="65" name="Graphic 64" descr="Link with solid fill">
              <a:extLst>
                <a:ext uri="{FF2B5EF4-FFF2-40B4-BE49-F238E27FC236}">
                  <a16:creationId xmlns:a16="http://schemas.microsoft.com/office/drawing/2014/main" id="{1019D032-6D22-050B-C1EE-E189DD7B4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827728" y="5867707"/>
              <a:ext cx="612000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08055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CD20C-8C5B-C3E1-D8F7-F690265BF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674F9-881C-0969-ECC2-94F9CAFBC0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19101"/>
            <a:ext cx="12192000" cy="847840"/>
          </a:xfrm>
        </p:spPr>
        <p:txBody>
          <a:bodyPr/>
          <a:lstStyle/>
          <a:p>
            <a:r>
              <a:rPr lang="en-US" dirty="0"/>
              <a:t>Campaigns</a:t>
            </a:r>
          </a:p>
        </p:txBody>
      </p:sp>
      <p:sp>
        <p:nvSpPr>
          <p:cNvPr id="2" name="TextBox 1">
            <a:hlinkClick r:id="rId2" action="ppaction://hlinksldjump"/>
            <a:extLst>
              <a:ext uri="{FF2B5EF4-FFF2-40B4-BE49-F238E27FC236}">
                <a16:creationId xmlns:a16="http://schemas.microsoft.com/office/drawing/2014/main" id="{91E186A1-07A3-5EAF-0328-EA9DA1B1F8A5}"/>
              </a:ext>
            </a:extLst>
          </p:cNvPr>
          <p:cNvSpPr txBox="1"/>
          <p:nvPr/>
        </p:nvSpPr>
        <p:spPr>
          <a:xfrm>
            <a:off x="199088" y="6438899"/>
            <a:ext cx="3442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6EB8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 TO WORK PROGRAMME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9FAE9DA-992D-E358-434E-EE36FE222933}"/>
              </a:ext>
            </a:extLst>
          </p:cNvPr>
          <p:cNvSpPr/>
          <p:nvPr/>
        </p:nvSpPr>
        <p:spPr>
          <a:xfrm>
            <a:off x="256400" y="1641740"/>
            <a:ext cx="11574283" cy="326571"/>
          </a:xfrm>
          <a:prstGeom prst="roundRect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672C05D-C594-C89A-FAB5-76035AAC2EF4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3899928" y="1921512"/>
            <a:ext cx="0" cy="2125011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6BDF0EF5-9870-8B24-212F-5DA49C10F0BB}"/>
              </a:ext>
            </a:extLst>
          </p:cNvPr>
          <p:cNvSpPr>
            <a:spLocks noChangeAspect="1"/>
          </p:cNvSpPr>
          <p:nvPr/>
        </p:nvSpPr>
        <p:spPr>
          <a:xfrm>
            <a:off x="3719928" y="2532307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F6AB32-422E-D8A0-9C95-402E1D2E991B}"/>
              </a:ext>
            </a:extLst>
          </p:cNvPr>
          <p:cNvSpPr txBox="1"/>
          <p:nvPr/>
        </p:nvSpPr>
        <p:spPr>
          <a:xfrm>
            <a:off x="2584973" y="4183130"/>
            <a:ext cx="2522086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Campaign materials developed by SafetyOn with input from experts.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A3DC7E-2B14-9518-8261-9C34055D8F52}"/>
              </a:ext>
            </a:extLst>
          </p:cNvPr>
          <p:cNvSpPr txBox="1"/>
          <p:nvPr/>
        </p:nvSpPr>
        <p:spPr>
          <a:xfrm>
            <a:off x="4537212" y="5945102"/>
            <a:ext cx="21109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Available for use by any organisation free of charge.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A9180B-47D2-BE8B-8FF5-4A9748DBBAE0}"/>
              </a:ext>
            </a:extLst>
          </p:cNvPr>
          <p:cNvSpPr txBox="1"/>
          <p:nvPr/>
        </p:nvSpPr>
        <p:spPr>
          <a:xfrm>
            <a:off x="197295" y="2918374"/>
            <a:ext cx="303252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Topics identified for awareness and additional focus.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2FF9209-F124-8FAA-8935-91A457E8A07F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6340600" y="1909068"/>
            <a:ext cx="0" cy="3324522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Oval 60">
            <a:extLst>
              <a:ext uri="{FF2B5EF4-FFF2-40B4-BE49-F238E27FC236}">
                <a16:creationId xmlns:a16="http://schemas.microsoft.com/office/drawing/2014/main" id="{290DFAB5-A8AB-834C-323E-FF957DB242A2}"/>
              </a:ext>
            </a:extLst>
          </p:cNvPr>
          <p:cNvSpPr>
            <a:spLocks noChangeAspect="1"/>
          </p:cNvSpPr>
          <p:nvPr/>
        </p:nvSpPr>
        <p:spPr>
          <a:xfrm>
            <a:off x="6160600" y="2532307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4192887-6EC1-C971-15D2-892D2D40818F}"/>
              </a:ext>
            </a:extLst>
          </p:cNvPr>
          <p:cNvGrpSpPr/>
          <p:nvPr/>
        </p:nvGrpSpPr>
        <p:grpSpPr>
          <a:xfrm>
            <a:off x="5883185" y="2994195"/>
            <a:ext cx="2951997" cy="612000"/>
            <a:chOff x="7661475" y="5990848"/>
            <a:chExt cx="2951997" cy="612000"/>
          </a:xfrm>
        </p:grpSpPr>
        <p:sp>
          <p:nvSpPr>
            <p:cNvPr id="64" name="Rounded Rectangle 63">
              <a:hlinkClick r:id="rId3"/>
              <a:extLst>
                <a:ext uri="{FF2B5EF4-FFF2-40B4-BE49-F238E27FC236}">
                  <a16:creationId xmlns:a16="http://schemas.microsoft.com/office/drawing/2014/main" id="{9D3887D1-CB4D-4D5A-345C-1602BB274731}"/>
                </a:ext>
              </a:extLst>
            </p:cNvPr>
            <p:cNvSpPr/>
            <p:nvPr/>
          </p:nvSpPr>
          <p:spPr>
            <a:xfrm>
              <a:off x="7661475" y="5990848"/>
              <a:ext cx="2951997" cy="612000"/>
            </a:xfrm>
            <a:prstGeom prst="roundRect">
              <a:avLst/>
            </a:prstGeom>
            <a:solidFill>
              <a:srgbClr val="1086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39750" indent="-174625"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View Manual Handling </a:t>
              </a:r>
            </a:p>
            <a:p>
              <a:pPr marL="539750" indent="-174625"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campaign materials</a:t>
              </a:r>
            </a:p>
          </p:txBody>
        </p:sp>
        <p:pic>
          <p:nvPicPr>
            <p:cNvPr id="65" name="Graphic 64" descr="Link with solid fill">
              <a:extLst>
                <a:ext uri="{FF2B5EF4-FFF2-40B4-BE49-F238E27FC236}">
                  <a16:creationId xmlns:a16="http://schemas.microsoft.com/office/drawing/2014/main" id="{CE78E2FB-8B2A-D684-309F-02FE340388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47247" y="6053432"/>
              <a:ext cx="468000" cy="468000"/>
            </a:xfrm>
            <a:prstGeom prst="rect">
              <a:avLst/>
            </a:prstGeom>
          </p:spPr>
        </p:pic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BE0EDD0-53FC-6193-6115-345B145B6D8C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4510050" y="4958085"/>
            <a:ext cx="0" cy="1670993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A person in a green jacket&#10;&#10;AI-generated content may be incorrect.">
            <a:hlinkClick r:id="rId3"/>
            <a:extLst>
              <a:ext uri="{FF2B5EF4-FFF2-40B4-BE49-F238E27FC236}">
                <a16:creationId xmlns:a16="http://schemas.microsoft.com/office/drawing/2014/main" id="{10F0049F-4981-6F21-F29D-51CDC0C3EB4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922"/>
          <a:stretch>
            <a:fillRect/>
          </a:stretch>
        </p:blipFill>
        <p:spPr>
          <a:xfrm>
            <a:off x="5883185" y="3814949"/>
            <a:ext cx="2952000" cy="1560820"/>
          </a:xfrm>
          <a:prstGeom prst="rect">
            <a:avLst/>
          </a:prstGeom>
        </p:spPr>
      </p:pic>
      <p:pic>
        <p:nvPicPr>
          <p:cNvPr id="28" name="Picture 27" descr="A person standing in front of a wind turbine&#10;&#10;AI-generated content may be incorrect.">
            <a:hlinkClick r:id="rId7"/>
            <a:extLst>
              <a:ext uri="{FF2B5EF4-FFF2-40B4-BE49-F238E27FC236}">
                <a16:creationId xmlns:a16="http://schemas.microsoft.com/office/drawing/2014/main" id="{AB120CF6-0804-3F93-41B3-4E9B2648BAC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3203" b="3985"/>
          <a:stretch>
            <a:fillRect/>
          </a:stretch>
        </p:blipFill>
        <p:spPr>
          <a:xfrm>
            <a:off x="9147475" y="3814948"/>
            <a:ext cx="2752538" cy="15840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754386E-8FB3-9618-4760-0BF5EE27F144}"/>
              </a:ext>
            </a:extLst>
          </p:cNvPr>
          <p:cNvGrpSpPr/>
          <p:nvPr/>
        </p:nvGrpSpPr>
        <p:grpSpPr>
          <a:xfrm>
            <a:off x="9106824" y="2984018"/>
            <a:ext cx="2812645" cy="612000"/>
            <a:chOff x="7541164" y="5990848"/>
            <a:chExt cx="2812645" cy="612000"/>
          </a:xfrm>
        </p:grpSpPr>
        <p:sp>
          <p:nvSpPr>
            <p:cNvPr id="45" name="Rounded Rectangle 44">
              <a:hlinkClick r:id="rId7"/>
              <a:extLst>
                <a:ext uri="{FF2B5EF4-FFF2-40B4-BE49-F238E27FC236}">
                  <a16:creationId xmlns:a16="http://schemas.microsoft.com/office/drawing/2014/main" id="{61DEC115-CB0A-892C-2628-10CE6DA17797}"/>
                </a:ext>
              </a:extLst>
            </p:cNvPr>
            <p:cNvSpPr/>
            <p:nvPr/>
          </p:nvSpPr>
          <p:spPr>
            <a:xfrm>
              <a:off x="7541164" y="5990848"/>
              <a:ext cx="2812645" cy="612000"/>
            </a:xfrm>
            <a:prstGeom prst="roundRect">
              <a:avLst/>
            </a:prstGeom>
            <a:solidFill>
              <a:srgbClr val="1086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39750" indent="-174625"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View Hand Injuries</a:t>
              </a:r>
            </a:p>
            <a:p>
              <a:pPr marL="539750" indent="-174625"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campaign materials</a:t>
              </a:r>
            </a:p>
          </p:txBody>
        </p:sp>
        <p:pic>
          <p:nvPicPr>
            <p:cNvPr id="46" name="Graphic 45" descr="Link with solid fill">
              <a:extLst>
                <a:ext uri="{FF2B5EF4-FFF2-40B4-BE49-F238E27FC236}">
                  <a16:creationId xmlns:a16="http://schemas.microsoft.com/office/drawing/2014/main" id="{5BECDCBD-9FE0-1F05-4449-EC1A49ADF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13247" y="6063609"/>
              <a:ext cx="468000" cy="468000"/>
            </a:xfrm>
            <a:prstGeom prst="rect">
              <a:avLst/>
            </a:prstGeom>
          </p:spPr>
        </p:pic>
      </p:grp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409B9B70-B4E7-B5FD-CD71-63932017B39F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9412907" y="1909068"/>
            <a:ext cx="0" cy="1905880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2EBE1D95-2949-F6F0-0651-9545DF55A7A2}"/>
              </a:ext>
            </a:extLst>
          </p:cNvPr>
          <p:cNvSpPr>
            <a:spLocks noChangeAspect="1"/>
          </p:cNvSpPr>
          <p:nvPr/>
        </p:nvSpPr>
        <p:spPr>
          <a:xfrm>
            <a:off x="9232907" y="2532307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EEB7A4F-F64E-0D7B-F9ED-3B2846887825}"/>
              </a:ext>
            </a:extLst>
          </p:cNvPr>
          <p:cNvCxnSpPr>
            <a:cxnSpLocks noChangeAspect="1"/>
            <a:stCxn id="75" idx="4"/>
          </p:cNvCxnSpPr>
          <p:nvPr/>
        </p:nvCxnSpPr>
        <p:spPr>
          <a:xfrm flipV="1">
            <a:off x="1604927" y="1921512"/>
            <a:ext cx="0" cy="970795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Oval 74">
            <a:extLst>
              <a:ext uri="{FF2B5EF4-FFF2-40B4-BE49-F238E27FC236}">
                <a16:creationId xmlns:a16="http://schemas.microsoft.com/office/drawing/2014/main" id="{EC10E1B8-438C-1CB4-A5F6-02CE9C81AE1F}"/>
              </a:ext>
            </a:extLst>
          </p:cNvPr>
          <p:cNvSpPr>
            <a:spLocks noChangeAspect="1"/>
          </p:cNvSpPr>
          <p:nvPr/>
        </p:nvSpPr>
        <p:spPr>
          <a:xfrm>
            <a:off x="1424927" y="2532307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7DA942C7-C03C-6F8E-555A-6AEF44ABD4AD}"/>
              </a:ext>
            </a:extLst>
          </p:cNvPr>
          <p:cNvGrpSpPr/>
          <p:nvPr/>
        </p:nvGrpSpPr>
        <p:grpSpPr>
          <a:xfrm>
            <a:off x="632333" y="3488006"/>
            <a:ext cx="2544318" cy="2538706"/>
            <a:chOff x="1355610" y="3524779"/>
            <a:chExt cx="2544318" cy="2538706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AFC6FDD8-AC41-90F4-E864-7C0A78D6D2DD}"/>
                </a:ext>
              </a:extLst>
            </p:cNvPr>
            <p:cNvGrpSpPr/>
            <p:nvPr/>
          </p:nvGrpSpPr>
          <p:grpSpPr>
            <a:xfrm>
              <a:off x="1355610" y="3715894"/>
              <a:ext cx="2544318" cy="2347591"/>
              <a:chOff x="389851" y="4274777"/>
              <a:chExt cx="2544318" cy="2347591"/>
            </a:xfrm>
          </p:grpSpPr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9E53B971-8B04-CEAE-999F-48B8643A37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9851" y="4274777"/>
                <a:ext cx="360000" cy="360000"/>
              </a:xfrm>
              <a:prstGeom prst="ellipse">
                <a:avLst/>
              </a:prstGeom>
              <a:solidFill>
                <a:srgbClr val="10867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B6928BEA-9762-DC0F-6033-747690B14843}"/>
                  </a:ext>
                </a:extLst>
              </p:cNvPr>
              <p:cNvSpPr txBox="1"/>
              <p:nvPr/>
            </p:nvSpPr>
            <p:spPr>
              <a:xfrm>
                <a:off x="802014" y="5219853"/>
                <a:ext cx="193238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Industry data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FB38FD94-0CA3-C43E-D463-9AD8E8A62E5E}"/>
                  </a:ext>
                </a:extLst>
              </p:cNvPr>
              <p:cNvSpPr txBox="1"/>
              <p:nvPr/>
            </p:nvSpPr>
            <p:spPr>
              <a:xfrm>
                <a:off x="759821" y="6099148"/>
                <a:ext cx="21743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HSE and other stakeholders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9F0910F0-FB83-09D5-D0C8-8768DCB941F4}"/>
                  </a:ext>
                </a:extLst>
              </p:cNvPr>
              <p:cNvSpPr txBox="1"/>
              <p:nvPr/>
            </p:nvSpPr>
            <p:spPr>
              <a:xfrm>
                <a:off x="802014" y="4300889"/>
                <a:ext cx="162256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Members</a:t>
                </a: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AEAB5DE6-C1BF-7D9C-B6BA-367AEB7DE4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9851" y="5193741"/>
                <a:ext cx="360000" cy="360000"/>
              </a:xfrm>
              <a:prstGeom prst="ellipse">
                <a:avLst/>
              </a:prstGeom>
              <a:solidFill>
                <a:srgbClr val="10867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4F8B579B-8A2C-CB64-2EB2-70575C5185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9851" y="6180758"/>
                <a:ext cx="360000" cy="360000"/>
              </a:xfrm>
              <a:prstGeom prst="ellipse">
                <a:avLst/>
              </a:prstGeom>
              <a:solidFill>
                <a:srgbClr val="10867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247BC349-D627-896E-EAD2-2750E164511B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1535610" y="3524779"/>
              <a:ext cx="0" cy="2439047"/>
            </a:xfrm>
            <a:prstGeom prst="line">
              <a:avLst/>
            </a:prstGeom>
            <a:ln w="38100">
              <a:solidFill>
                <a:srgbClr val="1086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4160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39612-8A9C-6FD5-6781-C9B4FDEB8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CCCC98-B871-627A-90EA-6C69B26831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Active workstreams for 2026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2B2CF0-37C6-71BC-196D-2BD4588F51EF}"/>
              </a:ext>
            </a:extLst>
          </p:cNvPr>
          <p:cNvSpPr txBox="1"/>
          <p:nvPr/>
        </p:nvSpPr>
        <p:spPr>
          <a:xfrm>
            <a:off x="138262" y="3892787"/>
            <a:ext cx="2234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Incident data</a:t>
            </a:r>
          </a:p>
        </p:txBody>
      </p:sp>
      <p:sp>
        <p:nvSpPr>
          <p:cNvPr id="44" name="Rounded Rectangle 43">
            <a:hlinkClick r:id="rId3" action="ppaction://hlinksldjump"/>
            <a:extLst>
              <a:ext uri="{FF2B5EF4-FFF2-40B4-BE49-F238E27FC236}">
                <a16:creationId xmlns:a16="http://schemas.microsoft.com/office/drawing/2014/main" id="{F765CA4E-8149-0317-51BA-5C21A4C64383}"/>
              </a:ext>
            </a:extLst>
          </p:cNvPr>
          <p:cNvSpPr/>
          <p:nvPr/>
        </p:nvSpPr>
        <p:spPr>
          <a:xfrm>
            <a:off x="7996284" y="1277904"/>
            <a:ext cx="1800000" cy="2422189"/>
          </a:xfrm>
          <a:prstGeom prst="roundRect">
            <a:avLst>
              <a:gd name="adj" fmla="val 6716"/>
            </a:avLst>
          </a:prstGeom>
          <a:solidFill>
            <a:srgbClr val="9AC3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hlinkClick r:id="rId3" action="ppaction://hlinksldjump"/>
            <a:extLst>
              <a:ext uri="{FF2B5EF4-FFF2-40B4-BE49-F238E27FC236}">
                <a16:creationId xmlns:a16="http://schemas.microsoft.com/office/drawing/2014/main" id="{5B048B01-C4DD-EBE1-4B4D-B6D77406DBA6}"/>
              </a:ext>
            </a:extLst>
          </p:cNvPr>
          <p:cNvSpPr txBox="1"/>
          <p:nvPr/>
        </p:nvSpPr>
        <p:spPr>
          <a:xfrm>
            <a:off x="8005144" y="2713286"/>
            <a:ext cx="1776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 Turbine Safety Rules</a:t>
            </a:r>
          </a:p>
        </p:txBody>
      </p:sp>
      <p:sp>
        <p:nvSpPr>
          <p:cNvPr id="25" name="Rounded 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ED3FE57D-249A-7ECB-74E7-B2C1050A5BC9}"/>
              </a:ext>
            </a:extLst>
          </p:cNvPr>
          <p:cNvSpPr/>
          <p:nvPr/>
        </p:nvSpPr>
        <p:spPr>
          <a:xfrm>
            <a:off x="6099499" y="1277904"/>
            <a:ext cx="1800000" cy="2422189"/>
          </a:xfrm>
          <a:prstGeom prst="roundRect">
            <a:avLst>
              <a:gd name="adj" fmla="val 6716"/>
            </a:avLst>
          </a:prstGeom>
          <a:solidFill>
            <a:srgbClr val="9AC3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extBox 48">
            <a:hlinkClick r:id="rId4" action="ppaction://hlinksldjump"/>
            <a:extLst>
              <a:ext uri="{FF2B5EF4-FFF2-40B4-BE49-F238E27FC236}">
                <a16:creationId xmlns:a16="http://schemas.microsoft.com/office/drawing/2014/main" id="{C5207E4B-93FF-5546-3DF8-00DE082E0EC9}"/>
              </a:ext>
            </a:extLst>
          </p:cNvPr>
          <p:cNvSpPr txBox="1"/>
          <p:nvPr/>
        </p:nvSpPr>
        <p:spPr>
          <a:xfrm>
            <a:off x="6125227" y="2713286"/>
            <a:ext cx="1857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Incident Data</a:t>
            </a:r>
          </a:p>
        </p:txBody>
      </p:sp>
      <p:sp>
        <p:nvSpPr>
          <p:cNvPr id="23" name="Rounded Rectangle 22">
            <a:hlinkClick r:id="rId5" action="ppaction://hlinksldjump"/>
            <a:extLst>
              <a:ext uri="{FF2B5EF4-FFF2-40B4-BE49-F238E27FC236}">
                <a16:creationId xmlns:a16="http://schemas.microsoft.com/office/drawing/2014/main" id="{756343B9-81B5-C16A-191D-1552D3CAC69B}"/>
              </a:ext>
            </a:extLst>
          </p:cNvPr>
          <p:cNvSpPr/>
          <p:nvPr/>
        </p:nvSpPr>
        <p:spPr>
          <a:xfrm>
            <a:off x="4202714" y="1277904"/>
            <a:ext cx="1800000" cy="2422189"/>
          </a:xfrm>
          <a:prstGeom prst="roundRect">
            <a:avLst>
              <a:gd name="adj" fmla="val 6716"/>
            </a:avLst>
          </a:prstGeom>
          <a:solidFill>
            <a:srgbClr val="9AC3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93F6C36-5E52-801C-2396-FDA6F3FA1875}"/>
              </a:ext>
            </a:extLst>
          </p:cNvPr>
          <p:cNvSpPr txBox="1"/>
          <p:nvPr/>
        </p:nvSpPr>
        <p:spPr>
          <a:xfrm>
            <a:off x="4222222" y="2713286"/>
            <a:ext cx="180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Shared Learning From Incidents</a:t>
            </a:r>
          </a:p>
        </p:txBody>
      </p:sp>
      <p:sp>
        <p:nvSpPr>
          <p:cNvPr id="2" name="Rounded Rectangle 1">
            <a:hlinkClick r:id="rId5" action="ppaction://hlinksldjump"/>
            <a:extLst>
              <a:ext uri="{FF2B5EF4-FFF2-40B4-BE49-F238E27FC236}">
                <a16:creationId xmlns:a16="http://schemas.microsoft.com/office/drawing/2014/main" id="{77AC6FFB-9B7D-2E08-2B69-CC8E72994510}"/>
              </a:ext>
            </a:extLst>
          </p:cNvPr>
          <p:cNvSpPr/>
          <p:nvPr/>
        </p:nvSpPr>
        <p:spPr>
          <a:xfrm>
            <a:off x="6107527" y="3775383"/>
            <a:ext cx="1800000" cy="864074"/>
          </a:xfrm>
          <a:prstGeom prst="roundRect">
            <a:avLst>
              <a:gd name="adj" fmla="val 6716"/>
            </a:avLst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lnSpc>
                <a:spcPts val="1800"/>
              </a:lnSpc>
              <a:spcAft>
                <a:spcPts val="9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000" b="1" dirty="0">
                <a:solidFill>
                  <a:schemeClr val="bg1"/>
                </a:solidFill>
                <a:latin typeface="Arial"/>
                <a:cs typeface="Arial"/>
              </a:rPr>
              <a:t>2025 incident data report</a:t>
            </a:r>
            <a:endParaRPr lang="en-GB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ounded Rectangle 23">
            <a:hlinkClick r:id="rId6" action="ppaction://hlinksldjump"/>
            <a:extLst>
              <a:ext uri="{FF2B5EF4-FFF2-40B4-BE49-F238E27FC236}">
                <a16:creationId xmlns:a16="http://schemas.microsoft.com/office/drawing/2014/main" id="{70334627-2680-D29C-F61C-8B24CFE092C6}"/>
              </a:ext>
            </a:extLst>
          </p:cNvPr>
          <p:cNvSpPr/>
          <p:nvPr/>
        </p:nvSpPr>
        <p:spPr>
          <a:xfrm>
            <a:off x="2305929" y="1277904"/>
            <a:ext cx="1800000" cy="2422189"/>
          </a:xfrm>
          <a:prstGeom prst="roundRect">
            <a:avLst>
              <a:gd name="adj" fmla="val 6716"/>
            </a:avLst>
          </a:prstGeom>
          <a:solidFill>
            <a:srgbClr val="9AC3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hlinkClick r:id="rId6" action="ppaction://hlinksldjump"/>
            <a:extLst>
              <a:ext uri="{FF2B5EF4-FFF2-40B4-BE49-F238E27FC236}">
                <a16:creationId xmlns:a16="http://schemas.microsoft.com/office/drawing/2014/main" id="{CF378CE4-ED50-2D8B-0842-88BEB08D1CCA}"/>
              </a:ext>
            </a:extLst>
          </p:cNvPr>
          <p:cNvSpPr txBox="1"/>
          <p:nvPr/>
        </p:nvSpPr>
        <p:spPr>
          <a:xfrm>
            <a:off x="2334630" y="2713286"/>
            <a:ext cx="1806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 by Design</a:t>
            </a:r>
          </a:p>
        </p:txBody>
      </p:sp>
      <p:sp>
        <p:nvSpPr>
          <p:cNvPr id="6" name="Rounded Rectangle 5">
            <a:hlinkClick r:id="rId5" action="ppaction://hlinksldjump"/>
            <a:extLst>
              <a:ext uri="{FF2B5EF4-FFF2-40B4-BE49-F238E27FC236}">
                <a16:creationId xmlns:a16="http://schemas.microsoft.com/office/drawing/2014/main" id="{E3D866C7-A097-CB97-C19C-4E1D2E06CCD1}"/>
              </a:ext>
            </a:extLst>
          </p:cNvPr>
          <p:cNvSpPr/>
          <p:nvPr/>
        </p:nvSpPr>
        <p:spPr>
          <a:xfrm>
            <a:off x="2321983" y="3780345"/>
            <a:ext cx="1800000" cy="1898116"/>
          </a:xfrm>
          <a:prstGeom prst="roundRect">
            <a:avLst>
              <a:gd name="adj" fmla="val 3188"/>
            </a:avLst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lnSpc>
                <a:spcPts val="1800"/>
              </a:lnSpc>
              <a:spcAft>
                <a:spcPts val="9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en-GB" sz="1000" b="1" dirty="0">
                <a:solidFill>
                  <a:schemeClr val="bg1"/>
                </a:solidFill>
                <a:latin typeface="Arial"/>
                <a:cs typeface="Arial"/>
              </a:rPr>
              <a:t>Occupational Health</a:t>
            </a:r>
          </a:p>
          <a:p>
            <a:pPr marL="171450" indent="-171450">
              <a:lnSpc>
                <a:spcPts val="1800"/>
              </a:lnSpc>
              <a:spcAft>
                <a:spcPts val="9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en-GB" sz="1000" b="1" dirty="0">
                <a:solidFill>
                  <a:schemeClr val="bg1"/>
                </a:solidFill>
                <a:latin typeface="Arial"/>
                <a:cs typeface="Arial"/>
              </a:rPr>
              <a:t>Security issues</a:t>
            </a:r>
          </a:p>
          <a:p>
            <a:pPr marL="171450" indent="-171450">
              <a:lnSpc>
                <a:spcPts val="1800"/>
              </a:lnSpc>
              <a:spcAft>
                <a:spcPts val="9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en-GB" sz="1000" b="1" dirty="0">
                <a:solidFill>
                  <a:schemeClr val="bg1"/>
                </a:solidFill>
                <a:latin typeface="Arial"/>
                <a:cs typeface="Arial"/>
              </a:rPr>
              <a:t>WTG Life Extension </a:t>
            </a:r>
            <a:r>
              <a:rPr lang="en-GB" sz="1000" b="1" dirty="0" err="1">
                <a:solidFill>
                  <a:schemeClr val="bg1"/>
                </a:solidFill>
                <a:latin typeface="Arial"/>
                <a:cs typeface="Arial"/>
              </a:rPr>
              <a:t>Hazid</a:t>
            </a:r>
            <a:r>
              <a:rPr lang="en-GB" sz="10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pPr marL="171450" indent="-171450">
              <a:lnSpc>
                <a:spcPts val="1800"/>
              </a:lnSpc>
              <a:spcAft>
                <a:spcPts val="9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en-GB" sz="1000" b="1" dirty="0">
                <a:solidFill>
                  <a:schemeClr val="bg1"/>
                </a:solidFill>
                <a:latin typeface="Arial"/>
                <a:cs typeface="Arial"/>
              </a:rPr>
              <a:t>Workshop report: PD &amp; risk management</a:t>
            </a:r>
          </a:p>
        </p:txBody>
      </p:sp>
      <p:sp>
        <p:nvSpPr>
          <p:cNvPr id="20" name="Rounded Rectangle 19">
            <a:hlinkClick r:id="rId7" action="ppaction://hlinksldjump"/>
            <a:extLst>
              <a:ext uri="{FF2B5EF4-FFF2-40B4-BE49-F238E27FC236}">
                <a16:creationId xmlns:a16="http://schemas.microsoft.com/office/drawing/2014/main" id="{11FB5EA5-DC7A-3B5C-C77A-0D0A18719036}"/>
              </a:ext>
            </a:extLst>
          </p:cNvPr>
          <p:cNvSpPr/>
          <p:nvPr/>
        </p:nvSpPr>
        <p:spPr>
          <a:xfrm>
            <a:off x="409144" y="1277904"/>
            <a:ext cx="1800000" cy="2422189"/>
          </a:xfrm>
          <a:prstGeom prst="roundRect">
            <a:avLst>
              <a:gd name="adj" fmla="val 6716"/>
            </a:avLst>
          </a:prstGeom>
          <a:solidFill>
            <a:srgbClr val="9AC3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hlinkClick r:id="rId7" action="ppaction://hlinksldjump"/>
            <a:extLst>
              <a:ext uri="{FF2B5EF4-FFF2-40B4-BE49-F238E27FC236}">
                <a16:creationId xmlns:a16="http://schemas.microsoft.com/office/drawing/2014/main" id="{0D806AF9-5D32-4076-8845-3A203D2D237E}"/>
              </a:ext>
            </a:extLst>
          </p:cNvPr>
          <p:cNvSpPr txBox="1"/>
          <p:nvPr/>
        </p:nvSpPr>
        <p:spPr>
          <a:xfrm>
            <a:off x="409144" y="2713286"/>
            <a:ext cx="1807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Practice Guidance </a:t>
            </a:r>
          </a:p>
        </p:txBody>
      </p:sp>
      <p:sp>
        <p:nvSpPr>
          <p:cNvPr id="16" name="Rounded Rectangle 15">
            <a:hlinkClick r:id="rId5" action="ppaction://hlinksldjump"/>
            <a:extLst>
              <a:ext uri="{FF2B5EF4-FFF2-40B4-BE49-F238E27FC236}">
                <a16:creationId xmlns:a16="http://schemas.microsoft.com/office/drawing/2014/main" id="{4B606408-1204-9A5B-57D7-181B786F41F7}"/>
              </a:ext>
            </a:extLst>
          </p:cNvPr>
          <p:cNvSpPr/>
          <p:nvPr/>
        </p:nvSpPr>
        <p:spPr>
          <a:xfrm>
            <a:off x="429211" y="3780345"/>
            <a:ext cx="1800000" cy="2899855"/>
          </a:xfrm>
          <a:prstGeom prst="roundRect">
            <a:avLst>
              <a:gd name="adj" fmla="val 2483"/>
            </a:avLst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lnSpc>
                <a:spcPts val="1800"/>
              </a:lnSpc>
              <a:spcAft>
                <a:spcPts val="9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en-GB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Aid Provision</a:t>
            </a:r>
          </a:p>
          <a:p>
            <a:pPr marL="171450" indent="-171450" hangingPunct="0">
              <a:lnSpc>
                <a:spcPts val="1800"/>
              </a:lnSpc>
              <a:spcAft>
                <a:spcPts val="9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en-GB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Non-destructive testing </a:t>
            </a:r>
          </a:p>
          <a:p>
            <a:pPr marL="171450" indent="-171450" hangingPunct="0">
              <a:lnSpc>
                <a:spcPts val="1800"/>
              </a:lnSpc>
              <a:spcAft>
                <a:spcPts val="9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en-GB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Ice fall / ice throw</a:t>
            </a:r>
            <a:endParaRPr lang="en-GB" sz="1000" dirty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71450" indent="-171450">
              <a:lnSpc>
                <a:spcPts val="1800"/>
              </a:lnSpc>
              <a:spcAft>
                <a:spcPts val="900"/>
              </a:spcAft>
              <a:buFont typeface="Arial"/>
              <a:buChar char="•"/>
              <a:tabLst>
                <a:tab pos="457200" algn="l"/>
              </a:tabLst>
            </a:pPr>
            <a:r>
              <a:rPr lang="en-GB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Integrity management </a:t>
            </a:r>
            <a:br>
              <a:rPr lang="en-GB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 fasteners for life extension</a:t>
            </a:r>
            <a:endParaRPr lang="en-GB" sz="10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  <a:p>
            <a:pPr marL="171450" indent="-171450">
              <a:lnSpc>
                <a:spcPts val="1800"/>
              </a:lnSpc>
              <a:spcAft>
                <a:spcPts val="900"/>
              </a:spcAft>
              <a:buFont typeface="Arial"/>
              <a:buChar char="•"/>
              <a:tabLst>
                <a:tab pos="457200" algn="l"/>
              </a:tabLst>
            </a:pPr>
            <a:r>
              <a:rPr lang="en-GB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Structural integrity of foundation for life extended assets</a:t>
            </a:r>
            <a:endParaRPr lang="en-GB" sz="1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8" name="Rounded Rectangle 17">
            <a:hlinkClick r:id="rId5" action="ppaction://hlinksldjump"/>
            <a:extLst>
              <a:ext uri="{FF2B5EF4-FFF2-40B4-BE49-F238E27FC236}">
                <a16:creationId xmlns:a16="http://schemas.microsoft.com/office/drawing/2014/main" id="{95C78F23-1976-7C6B-7C7C-B834D9529AAA}"/>
              </a:ext>
            </a:extLst>
          </p:cNvPr>
          <p:cNvSpPr/>
          <p:nvPr/>
        </p:nvSpPr>
        <p:spPr>
          <a:xfrm>
            <a:off x="4214755" y="3775383"/>
            <a:ext cx="1800000" cy="1096455"/>
          </a:xfrm>
          <a:prstGeom prst="roundRect">
            <a:avLst>
              <a:gd name="adj" fmla="val 6716"/>
            </a:avLst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lnSpc>
                <a:spcPts val="1800"/>
              </a:lnSpc>
              <a:spcAft>
                <a:spcPts val="9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en-GB" sz="1000" b="1" dirty="0">
                <a:solidFill>
                  <a:schemeClr val="bg1"/>
                </a:solidFill>
                <a:latin typeface="Arial"/>
                <a:cs typeface="Arial"/>
              </a:rPr>
              <a:t>Safety Alerts</a:t>
            </a:r>
          </a:p>
          <a:p>
            <a:pPr marL="171450" indent="-171450">
              <a:lnSpc>
                <a:spcPts val="1800"/>
              </a:lnSpc>
              <a:spcAft>
                <a:spcPts val="9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en-GB" sz="1000" b="1" dirty="0">
                <a:solidFill>
                  <a:schemeClr val="bg1"/>
                </a:solidFill>
                <a:latin typeface="Arial"/>
                <a:cs typeface="Arial"/>
              </a:rPr>
              <a:t>Safety Notifications</a:t>
            </a:r>
          </a:p>
          <a:p>
            <a:pPr marL="171450" indent="-171450">
              <a:lnSpc>
                <a:spcPts val="1800"/>
              </a:lnSpc>
              <a:spcAft>
                <a:spcPts val="9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en-GB" sz="1000" b="1" dirty="0">
                <a:solidFill>
                  <a:schemeClr val="bg1"/>
                </a:solidFill>
                <a:latin typeface="Arial"/>
                <a:cs typeface="Arial"/>
              </a:rPr>
              <a:t>Safety Bulletins</a:t>
            </a:r>
          </a:p>
          <a:p>
            <a:pPr marL="171450" indent="-171450">
              <a:lnSpc>
                <a:spcPts val="1800"/>
              </a:lnSpc>
              <a:spcAft>
                <a:spcPts val="9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endParaRPr lang="en-GB" sz="1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Rounded 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7D1D0ABA-DFB4-0790-A8B5-EE6F7DEE21A1}"/>
              </a:ext>
            </a:extLst>
          </p:cNvPr>
          <p:cNvSpPr/>
          <p:nvPr/>
        </p:nvSpPr>
        <p:spPr>
          <a:xfrm>
            <a:off x="8000299" y="3780345"/>
            <a:ext cx="1800000" cy="864074"/>
          </a:xfrm>
          <a:prstGeom prst="roundRect">
            <a:avLst>
              <a:gd name="adj" fmla="val 6716"/>
            </a:avLst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lnSpc>
                <a:spcPts val="1800"/>
              </a:lnSpc>
              <a:spcAft>
                <a:spcPts val="9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en-GB" sz="1000" b="1" dirty="0">
                <a:solidFill>
                  <a:schemeClr val="bg1"/>
                </a:solidFill>
                <a:latin typeface="Arial"/>
                <a:cs typeface="Arial"/>
              </a:rPr>
              <a:t>Wind Turbine System Safety Rules</a:t>
            </a:r>
            <a:endParaRPr lang="en-GB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EFF9878-FD23-E689-0E8D-BAC6D9E26B69}"/>
              </a:ext>
            </a:extLst>
          </p:cNvPr>
          <p:cNvGrpSpPr/>
          <p:nvPr/>
        </p:nvGrpSpPr>
        <p:grpSpPr>
          <a:xfrm>
            <a:off x="2321983" y="6231981"/>
            <a:ext cx="9515468" cy="448219"/>
            <a:chOff x="2320433" y="5953142"/>
            <a:chExt cx="9515468" cy="448219"/>
          </a:xfrm>
        </p:grpSpPr>
        <p:sp>
          <p:nvSpPr>
            <p:cNvPr id="22" name="Rounded Rectangle 21">
              <a:hlinkClick r:id="rId8"/>
              <a:extLst>
                <a:ext uri="{FF2B5EF4-FFF2-40B4-BE49-F238E27FC236}">
                  <a16:creationId xmlns:a16="http://schemas.microsoft.com/office/drawing/2014/main" id="{9AB8D97F-0B09-D44A-62C5-F19A0686EFA9}"/>
                </a:ext>
              </a:extLst>
            </p:cNvPr>
            <p:cNvSpPr/>
            <p:nvPr/>
          </p:nvSpPr>
          <p:spPr>
            <a:xfrm>
              <a:off x="2320433" y="5953142"/>
              <a:ext cx="9515468" cy="448219"/>
            </a:xfrm>
            <a:prstGeom prst="roundRect">
              <a:avLst/>
            </a:prstGeom>
            <a:solidFill>
              <a:srgbClr val="6EB8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Visit the SafetyOn website for resources and downloads</a:t>
              </a:r>
            </a:p>
          </p:txBody>
        </p:sp>
        <p:pic>
          <p:nvPicPr>
            <p:cNvPr id="26" name="Graphic 25" descr="Link with solid fill">
              <a:extLst>
                <a:ext uri="{FF2B5EF4-FFF2-40B4-BE49-F238E27FC236}">
                  <a16:creationId xmlns:a16="http://schemas.microsoft.com/office/drawing/2014/main" id="{2154BBA2-71C8-A0C8-4BEB-D0C17986CFD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456765" y="6014750"/>
              <a:ext cx="360000" cy="360000"/>
            </a:xfrm>
            <a:prstGeom prst="rect">
              <a:avLst/>
            </a:prstGeom>
          </p:spPr>
        </p:pic>
      </p:grpSp>
      <p:sp>
        <p:nvSpPr>
          <p:cNvPr id="30" name="Rounded Rectangle 29">
            <a:hlinkClick r:id="rId7" action="ppaction://hlinksldjump"/>
            <a:extLst>
              <a:ext uri="{FF2B5EF4-FFF2-40B4-BE49-F238E27FC236}">
                <a16:creationId xmlns:a16="http://schemas.microsoft.com/office/drawing/2014/main" id="{50AC3895-A92B-B8B9-0812-D2FF9F3A3BB2}"/>
              </a:ext>
            </a:extLst>
          </p:cNvPr>
          <p:cNvSpPr/>
          <p:nvPr/>
        </p:nvSpPr>
        <p:spPr>
          <a:xfrm>
            <a:off x="9893071" y="1277904"/>
            <a:ext cx="1800000" cy="2422189"/>
          </a:xfrm>
          <a:prstGeom prst="roundRect">
            <a:avLst>
              <a:gd name="adj" fmla="val 6716"/>
            </a:avLst>
          </a:prstGeom>
          <a:solidFill>
            <a:srgbClr val="9AC3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>
            <a:hlinkClick r:id="rId7" action="ppaction://hlinksldjump"/>
            <a:extLst>
              <a:ext uri="{FF2B5EF4-FFF2-40B4-BE49-F238E27FC236}">
                <a16:creationId xmlns:a16="http://schemas.microsoft.com/office/drawing/2014/main" id="{58A93845-B648-A968-6DD7-4EA9066176CD}"/>
              </a:ext>
            </a:extLst>
          </p:cNvPr>
          <p:cNvSpPr txBox="1"/>
          <p:nvPr/>
        </p:nvSpPr>
        <p:spPr>
          <a:xfrm>
            <a:off x="9893071" y="2713286"/>
            <a:ext cx="180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Campaigns</a:t>
            </a:r>
          </a:p>
        </p:txBody>
      </p:sp>
      <p:sp>
        <p:nvSpPr>
          <p:cNvPr id="29" name="Rounded Rectangle 28">
            <a:hlinkClick r:id="rId5" action="ppaction://hlinksldjump"/>
            <a:extLst>
              <a:ext uri="{FF2B5EF4-FFF2-40B4-BE49-F238E27FC236}">
                <a16:creationId xmlns:a16="http://schemas.microsoft.com/office/drawing/2014/main" id="{C7F25DC5-AC2C-C363-00FB-1344334994AD}"/>
              </a:ext>
            </a:extLst>
          </p:cNvPr>
          <p:cNvSpPr/>
          <p:nvPr/>
        </p:nvSpPr>
        <p:spPr>
          <a:xfrm>
            <a:off x="9893071" y="3780345"/>
            <a:ext cx="1800000" cy="864074"/>
          </a:xfrm>
          <a:prstGeom prst="roundRect">
            <a:avLst>
              <a:gd name="adj" fmla="val 6716"/>
            </a:avLst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lnSpc>
                <a:spcPts val="1800"/>
              </a:lnSpc>
              <a:spcAft>
                <a:spcPts val="9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en-GB" sz="1000" b="1" dirty="0">
                <a:solidFill>
                  <a:schemeClr val="bg1"/>
                </a:solidFill>
                <a:latin typeface="Arial"/>
                <a:cs typeface="Arial"/>
              </a:rPr>
              <a:t>2026/27 ice fall / throw data campaign</a:t>
            </a:r>
            <a:endParaRPr lang="en-GB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2B5F5C8-ABB5-3225-ADBC-8B6320E6186A}"/>
              </a:ext>
            </a:extLst>
          </p:cNvPr>
          <p:cNvGrpSpPr/>
          <p:nvPr/>
        </p:nvGrpSpPr>
        <p:grpSpPr>
          <a:xfrm>
            <a:off x="753855" y="1330148"/>
            <a:ext cx="10536734" cy="1171885"/>
            <a:chOff x="764718" y="1156931"/>
            <a:chExt cx="10536734" cy="1171885"/>
          </a:xfrm>
        </p:grpSpPr>
        <p:pic>
          <p:nvPicPr>
            <p:cNvPr id="48" name="Graphic 47" descr="Plugged Unplugged with solid fill">
              <a:hlinkClick r:id="rId3" action="ppaction://hlinksldjump"/>
              <a:extLst>
                <a:ext uri="{FF2B5EF4-FFF2-40B4-BE49-F238E27FC236}">
                  <a16:creationId xmlns:a16="http://schemas.microsoft.com/office/drawing/2014/main" id="{8E2C7843-1862-FA1B-4AF5-26A2EDFA35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 rot="19114017">
              <a:off x="8306663" y="1248816"/>
              <a:ext cx="1080000" cy="1080000"/>
            </a:xfrm>
            <a:prstGeom prst="rect">
              <a:avLst/>
            </a:prstGeom>
          </p:spPr>
        </p:pic>
        <p:pic>
          <p:nvPicPr>
            <p:cNvPr id="52" name="Graphic 51" descr="Megaphone with solid fill">
              <a:hlinkClick r:id="rId4" action="ppaction://hlinksldjump"/>
              <a:extLst>
                <a:ext uri="{FF2B5EF4-FFF2-40B4-BE49-F238E27FC236}">
                  <a16:creationId xmlns:a16="http://schemas.microsoft.com/office/drawing/2014/main" id="{CBD142A6-A784-DEC3-F033-EB20AACA4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594818" y="1156931"/>
              <a:ext cx="1080000" cy="1080000"/>
            </a:xfrm>
            <a:prstGeom prst="rect">
              <a:avLst/>
            </a:prstGeom>
          </p:spPr>
        </p:pic>
        <p:pic>
          <p:nvPicPr>
            <p:cNvPr id="7" name="Graphic 6" descr="Bar chart with solid fill">
              <a:extLst>
                <a:ext uri="{FF2B5EF4-FFF2-40B4-BE49-F238E27FC236}">
                  <a16:creationId xmlns:a16="http://schemas.microsoft.com/office/drawing/2014/main" id="{2F579179-83B6-9105-A507-42A99582EC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6491603" y="1185904"/>
              <a:ext cx="1080000" cy="1080000"/>
            </a:xfrm>
            <a:prstGeom prst="rect">
              <a:avLst/>
            </a:prstGeom>
          </p:spPr>
        </p:pic>
        <p:pic>
          <p:nvPicPr>
            <p:cNvPr id="9" name="Graphic 8" descr="Ruler with solid fill">
              <a:hlinkClick r:id="rId6" action="ppaction://hlinksldjump"/>
              <a:extLst>
                <a:ext uri="{FF2B5EF4-FFF2-40B4-BE49-F238E27FC236}">
                  <a16:creationId xmlns:a16="http://schemas.microsoft.com/office/drawing/2014/main" id="{54A7F188-6101-0B96-18FF-132685A89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 rot="2685758">
              <a:off x="2680434" y="1248816"/>
              <a:ext cx="1080000" cy="1080000"/>
            </a:xfrm>
            <a:prstGeom prst="rect">
              <a:avLst/>
            </a:prstGeom>
          </p:spPr>
        </p:pic>
        <p:pic>
          <p:nvPicPr>
            <p:cNvPr id="17" name="Graphic 16" descr="CheckList with solid fill">
              <a:hlinkClick r:id="rId7" action="ppaction://hlinksldjump"/>
              <a:extLst>
                <a:ext uri="{FF2B5EF4-FFF2-40B4-BE49-F238E27FC236}">
                  <a16:creationId xmlns:a16="http://schemas.microsoft.com/office/drawing/2014/main" id="{6C2BD42D-5364-D3FB-E1AF-6BBAE63953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764718" y="1248816"/>
              <a:ext cx="1080000" cy="1080000"/>
            </a:xfrm>
            <a:prstGeom prst="rect">
              <a:avLst/>
            </a:prstGeom>
          </p:spPr>
        </p:pic>
        <p:pic>
          <p:nvPicPr>
            <p:cNvPr id="36" name="Graphic 35" descr="Vlog with solid fill">
              <a:hlinkClick r:id="rId21" action="ppaction://hlinksldjump"/>
              <a:extLst>
                <a:ext uri="{FF2B5EF4-FFF2-40B4-BE49-F238E27FC236}">
                  <a16:creationId xmlns:a16="http://schemas.microsoft.com/office/drawing/2014/main" id="{06D7B1E0-C717-812F-7533-D5C2ADBF42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10221452" y="1248816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1248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B4C37-1490-BE98-5C91-0F5B5729D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EDD4757-8DE0-C65E-8789-DF548F3160D8}"/>
              </a:ext>
            </a:extLst>
          </p:cNvPr>
          <p:cNvGrpSpPr/>
          <p:nvPr/>
        </p:nvGrpSpPr>
        <p:grpSpPr>
          <a:xfrm>
            <a:off x="4352891" y="5060675"/>
            <a:ext cx="360000" cy="977017"/>
            <a:chOff x="1919701" y="5270369"/>
            <a:chExt cx="360000" cy="97701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33995D2-86F5-D4F9-8F43-BF1A986BD235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2099701" y="5270369"/>
              <a:ext cx="0" cy="803850"/>
            </a:xfrm>
            <a:prstGeom prst="line">
              <a:avLst/>
            </a:prstGeom>
            <a:ln w="38100">
              <a:solidFill>
                <a:srgbClr val="1086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3BB49AF-6DFF-8BA5-C4E7-915227D778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19701" y="5887386"/>
              <a:ext cx="360000" cy="360000"/>
            </a:xfrm>
            <a:prstGeom prst="ellipse">
              <a:avLst/>
            </a:prstGeom>
            <a:solidFill>
              <a:srgbClr val="1086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AE6CF7-C0E4-5D2F-C5FF-6005D97AFA2F}"/>
              </a:ext>
            </a:extLst>
          </p:cNvPr>
          <p:cNvGrpSpPr/>
          <p:nvPr/>
        </p:nvGrpSpPr>
        <p:grpSpPr>
          <a:xfrm>
            <a:off x="7761425" y="5060675"/>
            <a:ext cx="360000" cy="977017"/>
            <a:chOff x="1919701" y="5270369"/>
            <a:chExt cx="360000" cy="97701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4C42F35-CFDE-6112-C752-6587918C8A54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2099701" y="5270369"/>
              <a:ext cx="0" cy="803850"/>
            </a:xfrm>
            <a:prstGeom prst="line">
              <a:avLst/>
            </a:prstGeom>
            <a:ln w="38100">
              <a:solidFill>
                <a:srgbClr val="10867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9336995-3C10-73E3-F691-74DD1E34F7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19701" y="5887386"/>
              <a:ext cx="360000" cy="360000"/>
            </a:xfrm>
            <a:prstGeom prst="ellipse">
              <a:avLst/>
            </a:prstGeom>
            <a:solidFill>
              <a:srgbClr val="1086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C8E1D9-C21C-D529-4D2C-34B0FA3D49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Be part of SafetyOn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015225-CDD9-45FC-2232-47095800A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794" y="1457248"/>
            <a:ext cx="10964862" cy="1073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69828" rIns="0" bIns="139656" numCol="1" rtlCol="0" anchor="ctr" anchorCtr="0" compatLnSpc="1">
            <a:prstTxWarp prst="textNoShape">
              <a:avLst/>
            </a:prstTxWarp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b="1" dirty="0"/>
              <a:t>SafetyOn encourages participation from all industry stakeholders. We offer different types of membership to reflect the diverse range of </a:t>
            </a:r>
            <a:r>
              <a:rPr lang="en-US" altLang="en-US" sz="2000" b="1" dirty="0" err="1"/>
              <a:t>organisations</a:t>
            </a:r>
            <a:r>
              <a:rPr lang="en-US" altLang="en-US" sz="2000" b="1" dirty="0"/>
              <a:t> active within the industry.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b="1" dirty="0"/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768EB0DA-D718-00AB-72E2-44035392C36F}"/>
              </a:ext>
            </a:extLst>
          </p:cNvPr>
          <p:cNvSpPr/>
          <p:nvPr/>
        </p:nvSpPr>
        <p:spPr>
          <a:xfrm>
            <a:off x="2793303" y="3365768"/>
            <a:ext cx="6541322" cy="1992210"/>
          </a:xfrm>
          <a:prstGeom prst="roundRect">
            <a:avLst>
              <a:gd name="adj" fmla="val 2485"/>
            </a:avLst>
          </a:prstGeom>
          <a:solidFill>
            <a:srgbClr val="6EB8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An O&amp;M Service Provider or Contractor with a minimum 200MW portfolio, or: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An OEM with a minimum of 200MW delivered and operational capacity.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E75635-1D17-425E-1EC6-B8EE622DD1EF}"/>
              </a:ext>
            </a:extLst>
          </p:cNvPr>
          <p:cNvSpPr/>
          <p:nvPr/>
        </p:nvSpPr>
        <p:spPr>
          <a:xfrm>
            <a:off x="2793303" y="2608303"/>
            <a:ext cx="6541322" cy="557547"/>
          </a:xfrm>
          <a:prstGeom prst="roundRect">
            <a:avLst>
              <a:gd name="adj" fmla="val 6037"/>
            </a:avLst>
          </a:prstGeom>
          <a:solidFill>
            <a:srgbClr val="9AC3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Is your company either of the following:</a:t>
            </a:r>
          </a:p>
        </p:txBody>
      </p:sp>
      <p:sp>
        <p:nvSpPr>
          <p:cNvPr id="5" name="Rounded 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338EA7B3-3E1F-7AD9-D750-9B83BD343575}"/>
              </a:ext>
            </a:extLst>
          </p:cNvPr>
          <p:cNvSpPr/>
          <p:nvPr/>
        </p:nvSpPr>
        <p:spPr>
          <a:xfrm>
            <a:off x="2793303" y="6115443"/>
            <a:ext cx="3144229" cy="475183"/>
          </a:xfrm>
          <a:prstGeom prst="roundRect">
            <a:avLst>
              <a:gd name="adj" fmla="val 6037"/>
            </a:avLst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</a:p>
        </p:txBody>
      </p:sp>
      <p:sp>
        <p:nvSpPr>
          <p:cNvPr id="6" name="Rounded 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9E12F59D-73EC-DE22-E94B-E8EFA3D1678A}"/>
              </a:ext>
            </a:extLst>
          </p:cNvPr>
          <p:cNvSpPr/>
          <p:nvPr/>
        </p:nvSpPr>
        <p:spPr>
          <a:xfrm>
            <a:off x="6188225" y="6115442"/>
            <a:ext cx="3146400" cy="475183"/>
          </a:xfrm>
          <a:prstGeom prst="roundRect">
            <a:avLst>
              <a:gd name="adj" fmla="val 6037"/>
            </a:avLst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3466313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2A06D-AF48-F0EB-6F8E-C165472D9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08AB5-E1A2-ED22-478B-64F097651D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Joining SafetyOn as a Member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9B3EC4-3834-F458-CB0F-179985D5E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371" y="1732079"/>
            <a:ext cx="7830296" cy="519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69828" rIns="0" bIns="139656" numCol="1" rtlCol="0" anchor="ctr" anchorCtr="0" compatLnSpc="1">
            <a:prstTxWarp prst="textNoShape">
              <a:avLst/>
            </a:prstTxWarp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b="1" dirty="0"/>
              <a:t>SafetyOn Membership delivers a range of valuable benefits.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0E8761E-4706-7EC5-12E4-3BD1B4B3A68E}"/>
              </a:ext>
            </a:extLst>
          </p:cNvPr>
          <p:cNvGrpSpPr/>
          <p:nvPr/>
        </p:nvGrpSpPr>
        <p:grpSpPr>
          <a:xfrm>
            <a:off x="649288" y="2570369"/>
            <a:ext cx="11078032" cy="2700000"/>
            <a:chOff x="603324" y="2405274"/>
            <a:chExt cx="11078032" cy="2700000"/>
          </a:xfrm>
          <a:solidFill>
            <a:srgbClr val="9AC330"/>
          </a:solidFill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CDA4106-DE10-7B14-4E5E-6A78233894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96001" y="2405274"/>
              <a:ext cx="2700000" cy="2700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b="1" dirty="0">
                  <a:solidFill>
                    <a:srgbClr val="10867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Participation in workgroups.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A4D3DC4-8101-9D8B-9A7E-468AB32F7C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3324" y="2405274"/>
              <a:ext cx="2700000" cy="2700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b="1" dirty="0">
                  <a:solidFill>
                    <a:srgbClr val="10867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Representation and voting rights  on Leadership Board and Technical Advisory Committee.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9D98AA-138F-1698-47D5-47ADDF8517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88678" y="2405274"/>
              <a:ext cx="2700000" cy="2700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b="1" dirty="0">
                  <a:solidFill>
                    <a:srgbClr val="10867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Opportunity to  shape SafetyOn strategy and work plans.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620FF17-8978-531C-A7A8-4F4B9E8821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81356" y="2405274"/>
              <a:ext cx="2700000" cy="2700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b="1" dirty="0">
                  <a:solidFill>
                    <a:srgbClr val="10867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Recognition as a leading voice in the industry.</a:t>
              </a:r>
            </a:p>
          </p:txBody>
        </p:sp>
      </p:grpSp>
      <p:sp>
        <p:nvSpPr>
          <p:cNvPr id="16" name="Rounded Rectangle 15">
            <a:hlinkClick r:id="rId3"/>
            <a:extLst>
              <a:ext uri="{FF2B5EF4-FFF2-40B4-BE49-F238E27FC236}">
                <a16:creationId xmlns:a16="http://schemas.microsoft.com/office/drawing/2014/main" id="{8A994999-E777-768E-4AF1-27DE71213EC2}"/>
              </a:ext>
            </a:extLst>
          </p:cNvPr>
          <p:cNvSpPr/>
          <p:nvPr/>
        </p:nvSpPr>
        <p:spPr>
          <a:xfrm>
            <a:off x="2371631" y="6050071"/>
            <a:ext cx="7540668" cy="612821"/>
          </a:xfrm>
          <a:prstGeom prst="roundRect">
            <a:avLst/>
          </a:prstGeom>
          <a:solidFill>
            <a:srgbClr val="6EB8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For membership enquiries: 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safetyon@energyinst.org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599878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ADFE4-6B5D-250E-3B3F-0B83D6AB8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9E8503-0C43-AE27-AFFF-510C464C42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Joining SafetyOn as an Associate Member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36D73F-FCD6-AD09-F9A1-119027845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370" y="1732079"/>
            <a:ext cx="8623519" cy="519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69828" rIns="0" bIns="139656" numCol="1" rtlCol="0" anchor="ctr" anchorCtr="0" compatLnSpc="1">
            <a:prstTxWarp prst="textNoShape">
              <a:avLst/>
            </a:prstTxWarp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b="1" dirty="0"/>
              <a:t>SafetyOn Associate Membership delivers a range of valuable benefits.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A06497F-E9EA-0B79-46FE-77D5D81004A8}"/>
              </a:ext>
            </a:extLst>
          </p:cNvPr>
          <p:cNvGrpSpPr/>
          <p:nvPr/>
        </p:nvGrpSpPr>
        <p:grpSpPr>
          <a:xfrm>
            <a:off x="649288" y="2634092"/>
            <a:ext cx="11078032" cy="2700000"/>
            <a:chOff x="603324" y="2405274"/>
            <a:chExt cx="11078032" cy="2700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BC57335-DE3B-8086-9DA0-CDE9BFEFFF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96001" y="2405274"/>
              <a:ext cx="2700000" cy="2700000"/>
            </a:xfrm>
            <a:prstGeom prst="ellipse">
              <a:avLst/>
            </a:prstGeom>
            <a:solidFill>
              <a:srgbClr val="1086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Provide expert input, guidance and direction to industry. 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D5CC2F3-CFF3-754E-AD1D-86B7839DC2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3324" y="2405274"/>
              <a:ext cx="2700000" cy="2700000"/>
            </a:xfrm>
            <a:prstGeom prst="ellipse">
              <a:avLst/>
            </a:prstGeom>
            <a:solidFill>
              <a:srgbClr val="1086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Part of an expert network, including participation at SafetyOn events.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61D8EE0-C8D2-422F-7659-ECB053C46A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88678" y="2405274"/>
              <a:ext cx="2700000" cy="2700000"/>
            </a:xfrm>
            <a:prstGeom prst="ellipse">
              <a:avLst/>
            </a:prstGeom>
            <a:solidFill>
              <a:srgbClr val="1086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Opportunity to  participate in workgroups and provide solutions.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30798F0-7168-E950-210B-64167187ED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81356" y="2405274"/>
              <a:ext cx="2700000" cy="2700000"/>
            </a:xfrm>
            <a:prstGeom prst="ellipse">
              <a:avLst/>
            </a:prstGeom>
            <a:solidFill>
              <a:srgbClr val="1086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Recognition as a leading voice in the industry.</a:t>
              </a:r>
            </a:p>
          </p:txBody>
        </p:sp>
      </p:grpSp>
      <p:sp>
        <p:nvSpPr>
          <p:cNvPr id="16" name="Rounded Rectangle 15">
            <a:hlinkClick r:id="rId3"/>
            <a:extLst>
              <a:ext uri="{FF2B5EF4-FFF2-40B4-BE49-F238E27FC236}">
                <a16:creationId xmlns:a16="http://schemas.microsoft.com/office/drawing/2014/main" id="{67CA030D-2B16-579F-88E4-FBE9E93D0479}"/>
              </a:ext>
            </a:extLst>
          </p:cNvPr>
          <p:cNvSpPr/>
          <p:nvPr/>
        </p:nvSpPr>
        <p:spPr>
          <a:xfrm>
            <a:off x="2371631" y="6050071"/>
            <a:ext cx="7540668" cy="612821"/>
          </a:xfrm>
          <a:prstGeom prst="roundRect">
            <a:avLst/>
          </a:prstGeom>
          <a:solidFill>
            <a:srgbClr val="6EB8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For membership enquiries: 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safetyon@energyinst.org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04175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DC1010A-BE6B-C632-8C62-B5BE9D0700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 for your interest in SafetyOn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2FDE64-D2C2-1D28-048A-D3FE7E0FE88F}"/>
              </a:ext>
            </a:extLst>
          </p:cNvPr>
          <p:cNvGrpSpPr/>
          <p:nvPr/>
        </p:nvGrpSpPr>
        <p:grpSpPr>
          <a:xfrm>
            <a:off x="440905" y="5171903"/>
            <a:ext cx="9229123" cy="1260000"/>
            <a:chOff x="440905" y="5043036"/>
            <a:chExt cx="9229123" cy="1260000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1A17DAD-5DD8-3774-0B3E-ECD827D55714}"/>
                </a:ext>
              </a:extLst>
            </p:cNvPr>
            <p:cNvGrpSpPr/>
            <p:nvPr/>
          </p:nvGrpSpPr>
          <p:grpSpPr>
            <a:xfrm>
              <a:off x="440905" y="5043036"/>
              <a:ext cx="6040800" cy="1260000"/>
              <a:chOff x="440905" y="4805042"/>
              <a:chExt cx="6041473" cy="1260000"/>
            </a:xfrm>
          </p:grpSpPr>
          <p:pic>
            <p:nvPicPr>
              <p:cNvPr id="6" name="Picture 5" descr="A couple of men in a field with a windmill&#10;&#10;AI-generated content may be incorrect.">
                <a:extLst>
                  <a:ext uri="{FF2B5EF4-FFF2-40B4-BE49-F238E27FC236}">
                    <a16:creationId xmlns:a16="http://schemas.microsoft.com/office/drawing/2014/main" id="{376C0664-0580-9C0A-0ACA-E3B43C6428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40905" y="4805042"/>
                <a:ext cx="1260000" cy="1260000"/>
              </a:xfrm>
              <a:prstGeom prst="ellipse">
                <a:avLst/>
              </a:prstGeom>
            </p:spPr>
          </p:pic>
          <p:pic>
            <p:nvPicPr>
              <p:cNvPr id="8" name="Picture 7" descr="Men in safety vests looking at a large turbine&#10;&#10;AI-generated content may be incorrect.">
                <a:extLst>
                  <a:ext uri="{FF2B5EF4-FFF2-40B4-BE49-F238E27FC236}">
                    <a16:creationId xmlns:a16="http://schemas.microsoft.com/office/drawing/2014/main" id="{83B763FD-14CF-E1B8-C032-AE15C971FD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034729" y="4805042"/>
                <a:ext cx="1260000" cy="1260000"/>
              </a:xfrm>
              <a:prstGeom prst="ellipse">
                <a:avLst/>
              </a:prstGeom>
            </p:spPr>
          </p:pic>
          <p:pic>
            <p:nvPicPr>
              <p:cNvPr id="15" name="Picture 14" descr="A group of windmills on a hill&#10;&#10;AI-generated content may be incorrect.">
                <a:extLst>
                  <a:ext uri="{FF2B5EF4-FFF2-40B4-BE49-F238E27FC236}">
                    <a16:creationId xmlns:a16="http://schemas.microsoft.com/office/drawing/2014/main" id="{E68B8959-E145-8DC1-F243-E52170749CC9}"/>
                  </a:ext>
                </a:extLst>
              </p:cNvPr>
              <p:cNvPicPr>
                <a:picLocks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628553" y="4805042"/>
                <a:ext cx="1260000" cy="1260000"/>
              </a:xfrm>
              <a:prstGeom prst="ellipse">
                <a:avLst/>
              </a:prstGeom>
            </p:spPr>
          </p:pic>
          <p:pic>
            <p:nvPicPr>
              <p:cNvPr id="19" name="Picture 18" descr="A person in a reflective vest holding a clipboard&#10;&#10;AI-generated content may be incorrect.">
                <a:extLst>
                  <a:ext uri="{FF2B5EF4-FFF2-40B4-BE49-F238E27FC236}">
                    <a16:creationId xmlns:a16="http://schemas.microsoft.com/office/drawing/2014/main" id="{EC9CF911-D19F-C366-AAAC-7187EDC91BAA}"/>
                  </a:ext>
                </a:extLst>
              </p:cNvPr>
              <p:cNvPicPr>
                <a:picLocks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222378" y="4805042"/>
                <a:ext cx="1260000" cy="1260000"/>
              </a:xfrm>
              <a:prstGeom prst="ellipse">
                <a:avLst/>
              </a:prstGeom>
            </p:spPr>
          </p:pic>
        </p:grpSp>
        <p:pic>
          <p:nvPicPr>
            <p:cNvPr id="24" name="Picture 23" descr="Men in safety vests looking at a large turbine&#10;&#10;AI-generated content may be incorrect.">
              <a:extLst>
                <a:ext uri="{FF2B5EF4-FFF2-40B4-BE49-F238E27FC236}">
                  <a16:creationId xmlns:a16="http://schemas.microsoft.com/office/drawing/2014/main" id="{0A528BDA-3BB6-B206-81A6-571972FB7F31}"/>
                </a:ext>
              </a:extLst>
            </p:cNvPr>
            <p:cNvPicPr>
              <a:picLocks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816203" y="5043036"/>
              <a:ext cx="1260000" cy="1260000"/>
            </a:xfrm>
            <a:prstGeom prst="ellipse">
              <a:avLst/>
            </a:prstGeom>
          </p:spPr>
        </p:pic>
        <p:pic>
          <p:nvPicPr>
            <p:cNvPr id="29" name="Picture 28" descr="A person walking on a solar panel&#10;&#10;AI-generated content may be incorrect.">
              <a:extLst>
                <a:ext uri="{FF2B5EF4-FFF2-40B4-BE49-F238E27FC236}">
                  <a16:creationId xmlns:a16="http://schemas.microsoft.com/office/drawing/2014/main" id="{C218ABBA-F0E7-E4EB-CCEF-59062530DB27}"/>
                </a:ext>
              </a:extLst>
            </p:cNvPr>
            <p:cNvPicPr>
              <a:picLocks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410028" y="5043036"/>
              <a:ext cx="1260000" cy="1260000"/>
            </a:xfrm>
            <a:prstGeom prst="ellipse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8EDF00F-0B82-4C5E-F68F-D4C574B5F8F6}"/>
              </a:ext>
            </a:extLst>
          </p:cNvPr>
          <p:cNvGrpSpPr/>
          <p:nvPr/>
        </p:nvGrpSpPr>
        <p:grpSpPr>
          <a:xfrm>
            <a:off x="0" y="1269871"/>
            <a:ext cx="9589966" cy="2792059"/>
            <a:chOff x="0" y="1742658"/>
            <a:chExt cx="9589966" cy="279205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F23194B-5784-1A7F-0535-24055D1C9A56}"/>
                </a:ext>
              </a:extLst>
            </p:cNvPr>
            <p:cNvGrpSpPr/>
            <p:nvPr/>
          </p:nvGrpSpPr>
          <p:grpSpPr>
            <a:xfrm>
              <a:off x="0" y="1742658"/>
              <a:ext cx="6901841" cy="860165"/>
              <a:chOff x="1319191" y="5737957"/>
              <a:chExt cx="7791189" cy="860165"/>
            </a:xfrm>
          </p:grpSpPr>
          <p:sp>
            <p:nvSpPr>
              <p:cNvPr id="4" name="Rounded Rectangle 3">
                <a:hlinkClick r:id="rId9"/>
                <a:extLst>
                  <a:ext uri="{FF2B5EF4-FFF2-40B4-BE49-F238E27FC236}">
                    <a16:creationId xmlns:a16="http://schemas.microsoft.com/office/drawing/2014/main" id="{1E18DC15-F7AD-6414-2561-670370E9259D}"/>
                  </a:ext>
                </a:extLst>
              </p:cNvPr>
              <p:cNvSpPr/>
              <p:nvPr/>
            </p:nvSpPr>
            <p:spPr>
              <a:xfrm>
                <a:off x="1319191" y="5737957"/>
                <a:ext cx="7791189" cy="860165"/>
              </a:xfrm>
              <a:prstGeom prst="roundRect">
                <a:avLst/>
              </a:prstGeom>
              <a:solidFill>
                <a:srgbClr val="10867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Visit the website for more information.</a:t>
                </a:r>
              </a:p>
            </p:txBody>
          </p:sp>
          <p:pic>
            <p:nvPicPr>
              <p:cNvPr id="5" name="Graphic 4" descr="Link with solid fill">
                <a:extLst>
                  <a:ext uri="{FF2B5EF4-FFF2-40B4-BE49-F238E27FC236}">
                    <a16:creationId xmlns:a16="http://schemas.microsoft.com/office/drawing/2014/main" id="{94A8AB43-63F5-387D-55CB-117F79B499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1474910" y="5826039"/>
                <a:ext cx="684000" cy="684000"/>
              </a:xfrm>
              <a:prstGeom prst="rect">
                <a:avLst/>
              </a:prstGeom>
            </p:spPr>
          </p:pic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2414532-EB9A-3D25-07BF-456C3F9C7225}"/>
                </a:ext>
              </a:extLst>
            </p:cNvPr>
            <p:cNvGrpSpPr/>
            <p:nvPr/>
          </p:nvGrpSpPr>
          <p:grpSpPr>
            <a:xfrm>
              <a:off x="0" y="2690905"/>
              <a:ext cx="7540668" cy="860165"/>
              <a:chOff x="1319191" y="5737957"/>
              <a:chExt cx="8512333" cy="860165"/>
            </a:xfrm>
          </p:grpSpPr>
          <p:sp>
            <p:nvSpPr>
              <p:cNvPr id="9" name="Rounded Rectangle 8">
                <a:hlinkClick r:id="rId9"/>
                <a:extLst>
                  <a:ext uri="{FF2B5EF4-FFF2-40B4-BE49-F238E27FC236}">
                    <a16:creationId xmlns:a16="http://schemas.microsoft.com/office/drawing/2014/main" id="{FA915B0F-6E70-DC3B-0511-36184A883268}"/>
                  </a:ext>
                </a:extLst>
              </p:cNvPr>
              <p:cNvSpPr/>
              <p:nvPr/>
            </p:nvSpPr>
            <p:spPr>
              <a:xfrm>
                <a:off x="1319191" y="5737957"/>
                <a:ext cx="8512333" cy="860165"/>
              </a:xfrm>
              <a:prstGeom prst="roundRect">
                <a:avLst/>
              </a:prstGeom>
              <a:solidFill>
                <a:srgbClr val="6EB88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Contact us: </a:t>
                </a:r>
                <a:r>
                  <a:rPr lang="en-US" sz="2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12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safetyon@energyinst.org</a:t>
                </a:r>
                <a:r>
                  <a:rPr lang="en-US" sz="2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  <p:pic>
            <p:nvPicPr>
              <p:cNvPr id="10" name="Graphic 9" descr="Link with solid fill">
                <a:extLst>
                  <a:ext uri="{FF2B5EF4-FFF2-40B4-BE49-F238E27FC236}">
                    <a16:creationId xmlns:a16="http://schemas.microsoft.com/office/drawing/2014/main" id="{4E42F304-C16C-3F05-DEDB-DD4C970603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1474910" y="5826039"/>
                <a:ext cx="684000" cy="684000"/>
              </a:xfrm>
              <a:prstGeom prst="rect">
                <a:avLst/>
              </a:prstGeom>
            </p:spPr>
          </p:pic>
        </p:grpSp>
        <p:sp>
          <p:nvSpPr>
            <p:cNvPr id="12" name="Rounded Rectangle 11">
              <a:hlinkClick r:id="rId13"/>
              <a:extLst>
                <a:ext uri="{FF2B5EF4-FFF2-40B4-BE49-F238E27FC236}">
                  <a16:creationId xmlns:a16="http://schemas.microsoft.com/office/drawing/2014/main" id="{D497F51F-1324-BE21-16EF-723F27DF9446}"/>
                </a:ext>
              </a:extLst>
            </p:cNvPr>
            <p:cNvSpPr/>
            <p:nvPr/>
          </p:nvSpPr>
          <p:spPr>
            <a:xfrm>
              <a:off x="0" y="3619934"/>
              <a:ext cx="8192022" cy="840946"/>
            </a:xfrm>
            <a:prstGeom prst="roundRect">
              <a:avLst/>
            </a:prstGeom>
            <a:solidFill>
              <a:srgbClr val="9AC33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Sign up for regular updates on our work.</a:t>
              </a:r>
            </a:p>
          </p:txBody>
        </p:sp>
        <p:pic>
          <p:nvPicPr>
            <p:cNvPr id="13" name="Graphic 12" descr="Link with solid fill">
              <a:extLst>
                <a:ext uri="{FF2B5EF4-FFF2-40B4-BE49-F238E27FC236}">
                  <a16:creationId xmlns:a16="http://schemas.microsoft.com/office/drawing/2014/main" id="{A2857ADE-DB2D-B30E-1256-E04BBEEB0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37944" y="3698407"/>
              <a:ext cx="605923" cy="684000"/>
            </a:xfrm>
            <a:prstGeom prst="rect">
              <a:avLst/>
            </a:prstGeom>
          </p:spPr>
        </p:pic>
        <p:pic>
          <p:nvPicPr>
            <p:cNvPr id="16" name="Picture 15" descr="A qr code with black squares&#10;&#10;AI-generated content may be incorrect.">
              <a:extLst>
                <a:ext uri="{FF2B5EF4-FFF2-40B4-BE49-F238E27FC236}">
                  <a16:creationId xmlns:a16="http://schemas.microsoft.com/office/drawing/2014/main" id="{F0ECE466-F7BB-1EEA-A314-8F292F9CD9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329966" y="3274717"/>
              <a:ext cx="1260000" cy="1260000"/>
            </a:xfrm>
            <a:prstGeom prst="rect">
              <a:avLst/>
            </a:prstGeom>
          </p:spPr>
        </p:pic>
      </p:grpSp>
      <p:sp>
        <p:nvSpPr>
          <p:cNvPr id="20" name="Rounded Rectangle 19">
            <a:hlinkClick r:id="rId15" action="ppaction://hlinksldjump"/>
            <a:extLst>
              <a:ext uri="{FF2B5EF4-FFF2-40B4-BE49-F238E27FC236}">
                <a16:creationId xmlns:a16="http://schemas.microsoft.com/office/drawing/2014/main" id="{1E7B2743-1403-7CED-4DAD-D988C5C7A8D9}"/>
              </a:ext>
            </a:extLst>
          </p:cNvPr>
          <p:cNvSpPr/>
          <p:nvPr/>
        </p:nvSpPr>
        <p:spPr>
          <a:xfrm>
            <a:off x="0" y="4064771"/>
            <a:ext cx="8872538" cy="860165"/>
          </a:xfrm>
          <a:prstGeom prst="roundRect">
            <a:avLst/>
          </a:prstGeom>
          <a:solidFill>
            <a:srgbClr val="221E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Find out how Energy Institute membership could help you.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Graphic 21" descr="Link with solid fill">
            <a:extLst>
              <a:ext uri="{FF2B5EF4-FFF2-40B4-BE49-F238E27FC236}">
                <a16:creationId xmlns:a16="http://schemas.microsoft.com/office/drawing/2014/main" id="{427DBAEF-80D2-2706-2D07-9D12088DE17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37944" y="4152853"/>
            <a:ext cx="605923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449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windmills on a mountain&#10;&#10;AI-generated content may be incorrect.">
            <a:extLst>
              <a:ext uri="{FF2B5EF4-FFF2-40B4-BE49-F238E27FC236}">
                <a16:creationId xmlns:a16="http://schemas.microsoft.com/office/drawing/2014/main" id="{4DB31776-96B6-1868-03EC-C1CA311EB7D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09" t="11484" r="67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34E13D1-998B-9567-AFAC-5B66F1C8580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7580" y="110893"/>
            <a:ext cx="12134420" cy="8477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000" b="1" dirty="0">
                <a:solidFill>
                  <a:srgbClr val="1086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SafetyOn: An Overview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9AA506EC-309F-128E-FA27-1035C6564EE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69256" y="2572631"/>
            <a:ext cx="6987773" cy="87350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for your interest in SafetyOn.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this short introduction you will learn about:</a:t>
            </a:r>
          </a:p>
        </p:txBody>
      </p:sp>
      <p:pic>
        <p:nvPicPr>
          <p:cNvPr id="13" name="Picture 12" descr="A logo with green and white text&#10;&#10;AI-generated content may be incorrect.">
            <a:extLst>
              <a:ext uri="{FF2B5EF4-FFF2-40B4-BE49-F238E27FC236}">
                <a16:creationId xmlns:a16="http://schemas.microsoft.com/office/drawing/2014/main" id="{6CC83D0C-8557-26F4-3EF5-5C08427F69F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286" y="182874"/>
            <a:ext cx="1645716" cy="1152000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5C47B98F-273A-4192-40CB-2F4411C99592}"/>
              </a:ext>
            </a:extLst>
          </p:cNvPr>
          <p:cNvGrpSpPr/>
          <p:nvPr/>
        </p:nvGrpSpPr>
        <p:grpSpPr>
          <a:xfrm>
            <a:off x="247552" y="1471282"/>
            <a:ext cx="1382726" cy="607017"/>
            <a:chOff x="10579203" y="5149509"/>
            <a:chExt cx="1382726" cy="60701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261E1CC-604B-AADB-2909-1D555B339C02}"/>
                </a:ext>
              </a:extLst>
            </p:cNvPr>
            <p:cNvSpPr txBox="1"/>
            <p:nvPr/>
          </p:nvSpPr>
          <p:spPr>
            <a:xfrm>
              <a:off x="10579203" y="5149509"/>
              <a:ext cx="13827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 partnership with</a:t>
              </a:r>
            </a:p>
          </p:txBody>
        </p:sp>
        <p:pic>
          <p:nvPicPr>
            <p:cNvPr id="12" name="Picture 11" descr="A blue text on a black background&#10;&#10;AI-generated content may be incorrect.">
              <a:extLst>
                <a:ext uri="{FF2B5EF4-FFF2-40B4-BE49-F238E27FC236}">
                  <a16:creationId xmlns:a16="http://schemas.microsoft.com/office/drawing/2014/main" id="{BE8431AE-D4C2-9698-F97E-CD1DDB6F5C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5199" y="5503271"/>
              <a:ext cx="1116000" cy="253255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CC7BB2DA-B84C-AE18-C532-A1886E58CB5A}"/>
              </a:ext>
            </a:extLst>
          </p:cNvPr>
          <p:cNvGrpSpPr/>
          <p:nvPr/>
        </p:nvGrpSpPr>
        <p:grpSpPr>
          <a:xfrm>
            <a:off x="2790853" y="5086279"/>
            <a:ext cx="7256438" cy="977017"/>
            <a:chOff x="2596496" y="4872717"/>
            <a:chExt cx="7256438" cy="97701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1A8E2BA-C209-32B0-EC21-A5CE75C406B6}"/>
                </a:ext>
              </a:extLst>
            </p:cNvPr>
            <p:cNvGrpSpPr/>
            <p:nvPr/>
          </p:nvGrpSpPr>
          <p:grpSpPr>
            <a:xfrm>
              <a:off x="6052186" y="4872717"/>
              <a:ext cx="360000" cy="977017"/>
              <a:chOff x="316389" y="1769533"/>
              <a:chExt cx="360000" cy="977017"/>
            </a:xfrm>
            <a:solidFill>
              <a:srgbClr val="9AC330"/>
            </a:solidFill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148B63A-7C03-83B6-F25F-79E25B1D4BA1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496389" y="1769533"/>
                <a:ext cx="0" cy="80385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F031DE80-56EB-A6D0-55FD-FF09EA694D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6389" y="2386550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B77A29C-7635-6A40-CFE3-CAAEAB192C1D}"/>
                </a:ext>
              </a:extLst>
            </p:cNvPr>
            <p:cNvGrpSpPr/>
            <p:nvPr/>
          </p:nvGrpSpPr>
          <p:grpSpPr>
            <a:xfrm>
              <a:off x="7736840" y="4872717"/>
              <a:ext cx="360000" cy="977017"/>
              <a:chOff x="316389" y="1769533"/>
              <a:chExt cx="360000" cy="977017"/>
            </a:xfrm>
            <a:solidFill>
              <a:srgbClr val="9AC330"/>
            </a:solidFill>
          </p:grpSpPr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AC9C7C7E-7C89-52DB-E673-E6572C6ECE22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496389" y="1769533"/>
                <a:ext cx="0" cy="80385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Oval 46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E861C88D-EEB6-0728-7EE0-17E0E8BA7D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6389" y="2386550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199B200F-3E80-8482-DDC2-610A4337B196}"/>
                </a:ext>
              </a:extLst>
            </p:cNvPr>
            <p:cNvGrpSpPr/>
            <p:nvPr/>
          </p:nvGrpSpPr>
          <p:grpSpPr>
            <a:xfrm>
              <a:off x="9492934" y="4872717"/>
              <a:ext cx="360000" cy="977017"/>
              <a:chOff x="316389" y="1769533"/>
              <a:chExt cx="360000" cy="977017"/>
            </a:xfrm>
            <a:solidFill>
              <a:srgbClr val="9AC330"/>
            </a:solidFill>
          </p:grpSpPr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8BE50DC5-6A04-CBA5-C724-19B7C28B05F8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496389" y="1769533"/>
                <a:ext cx="0" cy="80385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Oval 54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78EF60BF-E069-6C6C-EB86-46F54A2C99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6389" y="2386550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433563B-AC5C-C783-D66A-3E874F93BB5B}"/>
                </a:ext>
              </a:extLst>
            </p:cNvPr>
            <p:cNvGrpSpPr/>
            <p:nvPr/>
          </p:nvGrpSpPr>
          <p:grpSpPr>
            <a:xfrm>
              <a:off x="4360111" y="4872717"/>
              <a:ext cx="360000" cy="977017"/>
              <a:chOff x="316389" y="1769533"/>
              <a:chExt cx="360000" cy="977017"/>
            </a:xfrm>
            <a:solidFill>
              <a:srgbClr val="9AC330"/>
            </a:solidFill>
          </p:grpSpPr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D97C43EC-6E67-2069-17B3-9D0013919621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496389" y="1769533"/>
                <a:ext cx="0" cy="80385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Oval 19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C697B736-4B63-B903-6831-C194305429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6389" y="2386550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9AC0B2C-8E41-7153-B212-D522094E9A94}"/>
                </a:ext>
              </a:extLst>
            </p:cNvPr>
            <p:cNvGrpSpPr/>
            <p:nvPr/>
          </p:nvGrpSpPr>
          <p:grpSpPr>
            <a:xfrm>
              <a:off x="2596496" y="4872717"/>
              <a:ext cx="360000" cy="977017"/>
              <a:chOff x="316389" y="1769533"/>
              <a:chExt cx="360000" cy="977017"/>
            </a:xfrm>
            <a:solidFill>
              <a:srgbClr val="9AC330"/>
            </a:solidFill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3B35D7A1-B104-A20B-13E4-8640E939C851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496389" y="1769533"/>
                <a:ext cx="0" cy="80385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Oval 41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CA7E316A-6ED2-8B8D-4335-60AB8B78B4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6389" y="2386550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7C9B5440-6B30-2DF1-E440-7CC4FCF8C4C6}"/>
              </a:ext>
            </a:extLst>
          </p:cNvPr>
          <p:cNvGrpSpPr/>
          <p:nvPr/>
        </p:nvGrpSpPr>
        <p:grpSpPr>
          <a:xfrm>
            <a:off x="228363" y="3606990"/>
            <a:ext cx="11792854" cy="3140117"/>
            <a:chOff x="189288" y="3381826"/>
            <a:chExt cx="11792854" cy="3140117"/>
          </a:xfrm>
        </p:grpSpPr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F36C5F17-F8FA-D2E4-CBD8-E4B915978D55}"/>
                </a:ext>
              </a:extLst>
            </p:cNvPr>
            <p:cNvSpPr/>
            <p:nvPr/>
          </p:nvSpPr>
          <p:spPr>
            <a:xfrm>
              <a:off x="815546" y="4834983"/>
              <a:ext cx="11047904" cy="32657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TextBox 30">
              <a:hlinkClick r:id="rId11" action="ppaction://hlinksldjump"/>
              <a:extLst>
                <a:ext uri="{FF2B5EF4-FFF2-40B4-BE49-F238E27FC236}">
                  <a16:creationId xmlns:a16="http://schemas.microsoft.com/office/drawing/2014/main" id="{B43D95E5-8019-73CC-FFE6-6E060301477D}"/>
                </a:ext>
              </a:extLst>
            </p:cNvPr>
            <p:cNvSpPr txBox="1"/>
            <p:nvPr/>
          </p:nvSpPr>
          <p:spPr>
            <a:xfrm>
              <a:off x="189288" y="3649654"/>
              <a:ext cx="1525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 Programme</a:t>
              </a:r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620AD9AB-6B08-7CC4-0A51-36302D9DDC4E}"/>
                </a:ext>
              </a:extLst>
            </p:cNvPr>
            <p:cNvGrpSpPr/>
            <p:nvPr/>
          </p:nvGrpSpPr>
          <p:grpSpPr>
            <a:xfrm>
              <a:off x="2229978" y="5875612"/>
              <a:ext cx="8290642" cy="646331"/>
              <a:chOff x="2229978" y="5801962"/>
              <a:chExt cx="8290642" cy="646331"/>
            </a:xfrm>
          </p:grpSpPr>
          <p:sp>
            <p:nvSpPr>
              <p:cNvPr id="32" name="TextBox 31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6FAF3A83-EFB2-B4E0-0E3D-17C5E49F3980}"/>
                  </a:ext>
                </a:extLst>
              </p:cNvPr>
              <p:cNvSpPr txBox="1"/>
              <p:nvPr/>
            </p:nvSpPr>
            <p:spPr>
              <a:xfrm>
                <a:off x="5813055" y="5801962"/>
                <a:ext cx="134761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Our Members</a:t>
                </a:r>
              </a:p>
            </p:txBody>
          </p:sp>
          <p:sp>
            <p:nvSpPr>
              <p:cNvPr id="56" name="TextBox 55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D48B4E16-3E24-5411-3FBE-04693C4CCAB9}"/>
                  </a:ext>
                </a:extLst>
              </p:cNvPr>
              <p:cNvSpPr txBox="1"/>
              <p:nvPr/>
            </p:nvSpPr>
            <p:spPr>
              <a:xfrm>
                <a:off x="7484435" y="5801962"/>
                <a:ext cx="14201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Join Us</a:t>
                </a:r>
              </a:p>
            </p:txBody>
          </p:sp>
          <p:sp>
            <p:nvSpPr>
              <p:cNvPr id="61" name="TextBox 60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84E518D0-FB9C-0FA0-9350-A385D80D3180}"/>
                  </a:ext>
                </a:extLst>
              </p:cNvPr>
              <p:cNvSpPr txBox="1"/>
              <p:nvPr/>
            </p:nvSpPr>
            <p:spPr>
              <a:xfrm>
                <a:off x="9275505" y="5801962"/>
                <a:ext cx="124511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Find Out </a:t>
                </a:r>
              </a:p>
              <a:p>
                <a:pPr algn="ctr"/>
                <a:r>
                  <a:rPr lang="en-GB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More</a:t>
                </a:r>
              </a:p>
            </p:txBody>
          </p:sp>
          <p:sp>
            <p:nvSpPr>
              <p:cNvPr id="18" name="TextBox 17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98F2F887-92DD-E87D-2E9B-DC6156E31F38}"/>
                  </a:ext>
                </a:extLst>
              </p:cNvPr>
              <p:cNvSpPr txBox="1"/>
              <p:nvPr/>
            </p:nvSpPr>
            <p:spPr>
              <a:xfrm>
                <a:off x="4173870" y="5801962"/>
                <a:ext cx="10467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How we work</a:t>
                </a:r>
              </a:p>
            </p:txBody>
          </p:sp>
          <p:sp>
            <p:nvSpPr>
              <p:cNvPr id="15" name="TextBox 14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58225420-03C0-746F-EF65-32B3FFBF9EE9}"/>
                  </a:ext>
                </a:extLst>
              </p:cNvPr>
              <p:cNvSpPr txBox="1"/>
              <p:nvPr/>
            </p:nvSpPr>
            <p:spPr>
              <a:xfrm>
                <a:off x="2229978" y="5801962"/>
                <a:ext cx="139128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Mission &amp; Purpose</a:t>
                </a:r>
              </a:p>
            </p:txBody>
          </p:sp>
        </p:grpSp>
        <p:sp>
          <p:nvSpPr>
            <p:cNvPr id="77" name="TextBox 76">
              <a:hlinkClick r:id="rId10" action="ppaction://hlinksldjump"/>
              <a:extLst>
                <a:ext uri="{FF2B5EF4-FFF2-40B4-BE49-F238E27FC236}">
                  <a16:creationId xmlns:a16="http://schemas.microsoft.com/office/drawing/2014/main" id="{0FB09EA5-D2C8-6091-E69C-938566FE309B}"/>
                </a:ext>
              </a:extLst>
            </p:cNvPr>
            <p:cNvSpPr txBox="1"/>
            <p:nvPr/>
          </p:nvSpPr>
          <p:spPr>
            <a:xfrm>
              <a:off x="330181" y="5634835"/>
              <a:ext cx="1750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Organisation</a:t>
              </a:r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1D72472B-1B99-6832-01C4-C01DEDDA5AD9}"/>
                </a:ext>
              </a:extLst>
            </p:cNvPr>
            <p:cNvGrpSpPr/>
            <p:nvPr/>
          </p:nvGrpSpPr>
          <p:grpSpPr>
            <a:xfrm>
              <a:off x="2051783" y="4082822"/>
              <a:ext cx="9272858" cy="977017"/>
              <a:chOff x="2127042" y="3843755"/>
              <a:chExt cx="9272858" cy="977017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239449FD-D225-CC22-ED36-97FAFF1C395B}"/>
                  </a:ext>
                </a:extLst>
              </p:cNvPr>
              <p:cNvGrpSpPr/>
              <p:nvPr/>
            </p:nvGrpSpPr>
            <p:grpSpPr>
              <a:xfrm rot="10800000">
                <a:off x="2127042" y="3843755"/>
                <a:ext cx="360000" cy="977017"/>
                <a:chOff x="316389" y="1769533"/>
                <a:chExt cx="360000" cy="977017"/>
              </a:xfrm>
              <a:solidFill>
                <a:srgbClr val="9AC330"/>
              </a:solidFill>
            </p:grpSpPr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14316089-6D35-E7D1-E0C7-1F3A49A66BB5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flipV="1">
                  <a:off x="496389" y="1769533"/>
                  <a:ext cx="0" cy="803850"/>
                </a:xfrm>
                <a:prstGeom prst="line">
                  <a:avLst/>
                </a:prstGeom>
                <a:grpFill/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" name="Oval 34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20BD8BE8-792A-8F98-E70D-3CFB3BB8A0B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6389" y="2386550"/>
                  <a:ext cx="360000" cy="36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F5D116C9-F58C-4C47-987C-669AD8126551}"/>
                  </a:ext>
                </a:extLst>
              </p:cNvPr>
              <p:cNvGrpSpPr/>
              <p:nvPr/>
            </p:nvGrpSpPr>
            <p:grpSpPr>
              <a:xfrm rot="10800000">
                <a:off x="3909614" y="3843755"/>
                <a:ext cx="360000" cy="977017"/>
                <a:chOff x="316389" y="1769533"/>
                <a:chExt cx="360000" cy="977017"/>
              </a:xfrm>
              <a:solidFill>
                <a:srgbClr val="9AC330"/>
              </a:solidFill>
            </p:grpSpPr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CA6B5F3D-7FFC-EE97-E4DD-40AA662F7A64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flipV="1">
                  <a:off x="496389" y="1769533"/>
                  <a:ext cx="0" cy="803850"/>
                </a:xfrm>
                <a:prstGeom prst="line">
                  <a:avLst/>
                </a:prstGeom>
                <a:grpFill/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9" name="Oval 38">
                  <a:hlinkClick r:id="rId13" action="ppaction://hlinksldjump"/>
                  <a:extLst>
                    <a:ext uri="{FF2B5EF4-FFF2-40B4-BE49-F238E27FC236}">
                      <a16:creationId xmlns:a16="http://schemas.microsoft.com/office/drawing/2014/main" id="{4EE547B0-6695-1BAF-3A73-25564DB567C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6389" y="2386550"/>
                  <a:ext cx="360000" cy="36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CA4776ED-8144-9020-7E91-D4B4A748BEB8}"/>
                  </a:ext>
                </a:extLst>
              </p:cNvPr>
              <p:cNvGrpSpPr/>
              <p:nvPr/>
            </p:nvGrpSpPr>
            <p:grpSpPr>
              <a:xfrm rot="10800000">
                <a:off x="5692186" y="3843755"/>
                <a:ext cx="360000" cy="977017"/>
                <a:chOff x="316389" y="1769533"/>
                <a:chExt cx="360000" cy="977017"/>
              </a:xfrm>
              <a:solidFill>
                <a:srgbClr val="9AC330"/>
              </a:solidFill>
            </p:grpSpPr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2B3CC5DB-4F32-6EEF-6883-43071109B0C9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flipV="1">
                  <a:off x="496389" y="1769533"/>
                  <a:ext cx="0" cy="803850"/>
                </a:xfrm>
                <a:prstGeom prst="line">
                  <a:avLst/>
                </a:prstGeom>
                <a:grpFill/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1" name="Oval 50">
                  <a:hlinkClick r:id="rId14" action="ppaction://hlinksldjump"/>
                  <a:extLst>
                    <a:ext uri="{FF2B5EF4-FFF2-40B4-BE49-F238E27FC236}">
                      <a16:creationId xmlns:a16="http://schemas.microsoft.com/office/drawing/2014/main" id="{526F82B3-760B-5215-9B7A-FBE55F6DA7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6389" y="2386550"/>
                  <a:ext cx="360000" cy="36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5ABF5859-6EDE-D628-0A8D-E98118BB32D4}"/>
                  </a:ext>
                </a:extLst>
              </p:cNvPr>
              <p:cNvGrpSpPr/>
              <p:nvPr/>
            </p:nvGrpSpPr>
            <p:grpSpPr>
              <a:xfrm rot="10800000">
                <a:off x="9257330" y="3843755"/>
                <a:ext cx="360000" cy="977017"/>
                <a:chOff x="316389" y="1769533"/>
                <a:chExt cx="360000" cy="977017"/>
              </a:xfrm>
              <a:solidFill>
                <a:srgbClr val="9AC330"/>
              </a:solidFill>
            </p:grpSpPr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608F6011-3EDC-EF87-3555-A5FC42FE948D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flipV="1">
                  <a:off x="496389" y="1769533"/>
                  <a:ext cx="0" cy="803850"/>
                </a:xfrm>
                <a:prstGeom prst="line">
                  <a:avLst/>
                </a:prstGeom>
                <a:grpFill/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9" name="Oval 58">
                  <a:hlinkClick r:id="rId15" action="ppaction://hlinksldjump"/>
                  <a:extLst>
                    <a:ext uri="{FF2B5EF4-FFF2-40B4-BE49-F238E27FC236}">
                      <a16:creationId xmlns:a16="http://schemas.microsoft.com/office/drawing/2014/main" id="{E8190C64-3819-D15E-71FC-17929CC376E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6389" y="2386550"/>
                  <a:ext cx="360000" cy="36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8D401346-77EC-6BD4-C05A-E5776F781E1A}"/>
                  </a:ext>
                </a:extLst>
              </p:cNvPr>
              <p:cNvGrpSpPr/>
              <p:nvPr/>
            </p:nvGrpSpPr>
            <p:grpSpPr>
              <a:xfrm rot="10800000">
                <a:off x="11039900" y="3843755"/>
                <a:ext cx="360000" cy="977017"/>
                <a:chOff x="316389" y="1769533"/>
                <a:chExt cx="360000" cy="977017"/>
              </a:xfrm>
              <a:solidFill>
                <a:srgbClr val="9AC330"/>
              </a:solidFill>
            </p:grpSpPr>
            <p:cxnSp>
              <p:nvCxnSpPr>
                <p:cNvPr id="48" name="Straight Connector 47">
                  <a:extLst>
                    <a:ext uri="{FF2B5EF4-FFF2-40B4-BE49-F238E27FC236}">
                      <a16:creationId xmlns:a16="http://schemas.microsoft.com/office/drawing/2014/main" id="{E36B3BA6-7E3F-F6E1-2CD4-9C147B6AEF33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flipV="1">
                  <a:off x="496389" y="1769533"/>
                  <a:ext cx="0" cy="803850"/>
                </a:xfrm>
                <a:prstGeom prst="line">
                  <a:avLst/>
                </a:prstGeom>
                <a:grpFill/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2" name="Oval 61">
                  <a:hlinkClick r:id="rId16" action="ppaction://hlinksldjump"/>
                  <a:extLst>
                    <a:ext uri="{FF2B5EF4-FFF2-40B4-BE49-F238E27FC236}">
                      <a16:creationId xmlns:a16="http://schemas.microsoft.com/office/drawing/2014/main" id="{7262FBA2-2B5C-E55D-07B4-9CB1E745F47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6389" y="2386550"/>
                  <a:ext cx="360000" cy="36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3D1980F9-C515-BCE1-FEEC-3937DDD8353E}"/>
                  </a:ext>
                </a:extLst>
              </p:cNvPr>
              <p:cNvGrpSpPr/>
              <p:nvPr/>
            </p:nvGrpSpPr>
            <p:grpSpPr>
              <a:xfrm rot="10800000">
                <a:off x="7474758" y="3843755"/>
                <a:ext cx="360000" cy="977017"/>
                <a:chOff x="316389" y="1769533"/>
                <a:chExt cx="360000" cy="977017"/>
              </a:xfrm>
              <a:solidFill>
                <a:srgbClr val="9AC330"/>
              </a:solidFill>
            </p:grpSpPr>
            <p:cxnSp>
              <p:nvCxnSpPr>
                <p:cNvPr id="81" name="Straight Connector 80">
                  <a:extLst>
                    <a:ext uri="{FF2B5EF4-FFF2-40B4-BE49-F238E27FC236}">
                      <a16:creationId xmlns:a16="http://schemas.microsoft.com/office/drawing/2014/main" id="{7A344B8D-7AF9-E6C2-BDE5-B7873E4ED85B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flipV="1">
                  <a:off x="496389" y="1769533"/>
                  <a:ext cx="0" cy="803850"/>
                </a:xfrm>
                <a:prstGeom prst="line">
                  <a:avLst/>
                </a:prstGeom>
                <a:grpFill/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2" name="Oval 81">
                  <a:hlinkClick r:id="rId17" action="ppaction://hlinksldjump"/>
                  <a:extLst>
                    <a:ext uri="{FF2B5EF4-FFF2-40B4-BE49-F238E27FC236}">
                      <a16:creationId xmlns:a16="http://schemas.microsoft.com/office/drawing/2014/main" id="{A8183FBE-4605-2253-6DC4-DD19C1BF383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6389" y="2386550"/>
                  <a:ext cx="360000" cy="36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53559E68-BA3A-7AE8-89A6-8EAE4ACB59D0}"/>
                </a:ext>
              </a:extLst>
            </p:cNvPr>
            <p:cNvGrpSpPr/>
            <p:nvPr/>
          </p:nvGrpSpPr>
          <p:grpSpPr>
            <a:xfrm>
              <a:off x="1654645" y="3381826"/>
              <a:ext cx="10327497" cy="646331"/>
              <a:chOff x="1675215" y="3167635"/>
              <a:chExt cx="10327497" cy="646331"/>
            </a:xfrm>
          </p:grpSpPr>
          <p:sp>
            <p:nvSpPr>
              <p:cNvPr id="36" name="TextBox 35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5B4872CE-9600-3C43-2D4A-AD39B5BAB0B7}"/>
                  </a:ext>
                </a:extLst>
              </p:cNvPr>
              <p:cNvSpPr txBox="1"/>
              <p:nvPr/>
            </p:nvSpPr>
            <p:spPr>
              <a:xfrm>
                <a:off x="1675215" y="3167635"/>
                <a:ext cx="130289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Incident Data</a:t>
                </a:r>
              </a:p>
            </p:txBody>
          </p:sp>
          <p:sp>
            <p:nvSpPr>
              <p:cNvPr id="40" name="TextBox 39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84F0D83A-EEBF-AEE9-F34B-96E886F5A406}"/>
                  </a:ext>
                </a:extLst>
              </p:cNvPr>
              <p:cNvSpPr txBox="1"/>
              <p:nvPr/>
            </p:nvSpPr>
            <p:spPr>
              <a:xfrm>
                <a:off x="3243237" y="3167635"/>
                <a:ext cx="17376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Safe by Design</a:t>
                </a:r>
              </a:p>
            </p:txBody>
          </p:sp>
          <p:sp>
            <p:nvSpPr>
              <p:cNvPr id="52" name="TextBox 51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0DFBA66E-D1E1-C1AB-64A5-42B5FC2D750F}"/>
                  </a:ext>
                </a:extLst>
              </p:cNvPr>
              <p:cNvSpPr txBox="1"/>
              <p:nvPr/>
            </p:nvSpPr>
            <p:spPr>
              <a:xfrm>
                <a:off x="4794323" y="3167635"/>
                <a:ext cx="185426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Good Practice Guidelines</a:t>
                </a:r>
              </a:p>
            </p:txBody>
          </p:sp>
          <p:sp>
            <p:nvSpPr>
              <p:cNvPr id="60" name="TextBox 59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64132B66-4E30-6032-2E6F-1DAB398786CE}"/>
                  </a:ext>
                </a:extLst>
              </p:cNvPr>
              <p:cNvSpPr txBox="1"/>
              <p:nvPr/>
            </p:nvSpPr>
            <p:spPr>
              <a:xfrm>
                <a:off x="8130246" y="3167635"/>
                <a:ext cx="217513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Shared Learning From Incidents</a:t>
                </a:r>
              </a:p>
            </p:txBody>
          </p:sp>
          <p:sp>
            <p:nvSpPr>
              <p:cNvPr id="30" name="TextBox 29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050FA942-AF06-A19B-1032-1806E1932330}"/>
                  </a:ext>
                </a:extLst>
              </p:cNvPr>
              <p:cNvSpPr txBox="1"/>
              <p:nvPr/>
            </p:nvSpPr>
            <p:spPr>
              <a:xfrm>
                <a:off x="10319055" y="3167635"/>
                <a:ext cx="16836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Wind Turbine Safety Rules</a:t>
                </a:r>
              </a:p>
            </p:txBody>
          </p:sp>
          <p:sp>
            <p:nvSpPr>
              <p:cNvPr id="80" name="TextBox 79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18E3E7AC-4A8D-0E91-2E83-F492AFEF5D3F}"/>
                  </a:ext>
                </a:extLst>
              </p:cNvPr>
              <p:cNvSpPr txBox="1"/>
              <p:nvPr/>
            </p:nvSpPr>
            <p:spPr>
              <a:xfrm>
                <a:off x="6657885" y="3355092"/>
                <a:ext cx="15252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Campaigns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372369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BF35E-3D6A-401B-1384-1B041A6EA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3F971106-8F15-B6E1-3EF7-2B402CD6C622}"/>
              </a:ext>
            </a:extLst>
          </p:cNvPr>
          <p:cNvSpPr txBox="1">
            <a:spLocks/>
          </p:cNvSpPr>
          <p:nvPr/>
        </p:nvSpPr>
        <p:spPr>
          <a:xfrm>
            <a:off x="649288" y="419101"/>
            <a:ext cx="10136187" cy="8478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 Energy Institute membership</a:t>
            </a:r>
          </a:p>
        </p:txBody>
      </p:sp>
      <p:pic>
        <p:nvPicPr>
          <p:cNvPr id="20" name="Picture 19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4B154111-38DB-1493-141E-5A9DA1AB281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6988" y="419101"/>
            <a:ext cx="1620000" cy="36762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12670EE-0F60-D91A-5B01-B0581FD577A5}"/>
              </a:ext>
            </a:extLst>
          </p:cNvPr>
          <p:cNvSpPr txBox="1"/>
          <p:nvPr/>
        </p:nvSpPr>
        <p:spPr>
          <a:xfrm>
            <a:off x="649288" y="1685925"/>
            <a:ext cx="52292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Whether you’re just starting out, established in your career or looking to support teams with training and accreditation, there is an Energy Institute membership to benefit you.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We’ll help you choose the membership that matches your needs.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You can also apply for professional registration alongside our professional membership grades.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ounded Rectangle 25">
            <a:hlinkClick r:id="rId4"/>
            <a:extLst>
              <a:ext uri="{FF2B5EF4-FFF2-40B4-BE49-F238E27FC236}">
                <a16:creationId xmlns:a16="http://schemas.microsoft.com/office/drawing/2014/main" id="{E41613F2-C0D1-3908-CA49-B190C3C51D12}"/>
              </a:ext>
            </a:extLst>
          </p:cNvPr>
          <p:cNvSpPr/>
          <p:nvPr/>
        </p:nvSpPr>
        <p:spPr>
          <a:xfrm>
            <a:off x="220912" y="5353049"/>
            <a:ext cx="3600000" cy="1085850"/>
          </a:xfrm>
          <a:prstGeom prst="roundRect">
            <a:avLst>
              <a:gd name="adj" fmla="val 3509"/>
            </a:avLst>
          </a:prstGeom>
          <a:solidFill>
            <a:srgbClr val="221E5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Individual Memberships</a:t>
            </a:r>
          </a:p>
        </p:txBody>
      </p:sp>
      <p:sp>
        <p:nvSpPr>
          <p:cNvPr id="32" name="Rounded Rectangle 31">
            <a:hlinkClick r:id="rId5"/>
            <a:extLst>
              <a:ext uri="{FF2B5EF4-FFF2-40B4-BE49-F238E27FC236}">
                <a16:creationId xmlns:a16="http://schemas.microsoft.com/office/drawing/2014/main" id="{CE4ADAC7-5E20-AAD6-4C27-E25095CAEEEF}"/>
              </a:ext>
            </a:extLst>
          </p:cNvPr>
          <p:cNvSpPr/>
          <p:nvPr/>
        </p:nvSpPr>
        <p:spPr>
          <a:xfrm>
            <a:off x="8386988" y="5353049"/>
            <a:ext cx="3600000" cy="1085850"/>
          </a:xfrm>
          <a:prstGeom prst="roundRect">
            <a:avLst>
              <a:gd name="adj" fmla="val 3509"/>
            </a:avLst>
          </a:prstGeom>
          <a:solidFill>
            <a:srgbClr val="221E5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Corporate Memberships</a:t>
            </a:r>
          </a:p>
        </p:txBody>
      </p:sp>
      <p:sp>
        <p:nvSpPr>
          <p:cNvPr id="33" name="Rounded Rectangle 32">
            <a:hlinkClick r:id="rId6"/>
            <a:extLst>
              <a:ext uri="{FF2B5EF4-FFF2-40B4-BE49-F238E27FC236}">
                <a16:creationId xmlns:a16="http://schemas.microsoft.com/office/drawing/2014/main" id="{C03BAE7B-52D2-2CFC-435B-BFBE4AEEE0F9}"/>
              </a:ext>
            </a:extLst>
          </p:cNvPr>
          <p:cNvSpPr/>
          <p:nvPr/>
        </p:nvSpPr>
        <p:spPr>
          <a:xfrm>
            <a:off x="4036218" y="5353049"/>
            <a:ext cx="4119564" cy="1085850"/>
          </a:xfrm>
          <a:prstGeom prst="roundRect">
            <a:avLst>
              <a:gd name="adj" fmla="val 3509"/>
            </a:avLst>
          </a:prstGeom>
          <a:solidFill>
            <a:srgbClr val="221E5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Professional Registration </a:t>
            </a:r>
          </a:p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/ Chartership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CA018691-19A5-849C-CE1C-C7BF7784B657}"/>
              </a:ext>
            </a:extLst>
          </p:cNvPr>
          <p:cNvSpPr/>
          <p:nvPr/>
        </p:nvSpPr>
        <p:spPr>
          <a:xfrm>
            <a:off x="220912" y="4729163"/>
            <a:ext cx="11766076" cy="442912"/>
          </a:xfrm>
          <a:prstGeom prst="roundRect">
            <a:avLst>
              <a:gd name="adj" fmla="val 10215"/>
            </a:avLst>
          </a:prstGeom>
          <a:solidFill>
            <a:srgbClr val="00A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Find your membership path</a:t>
            </a:r>
          </a:p>
        </p:txBody>
      </p:sp>
      <p:pic>
        <p:nvPicPr>
          <p:cNvPr id="38" name="Picture 37" descr="A person and person wearing hard hats looking at a paper&#10;&#10;AI-generated content may be incorrect.">
            <a:extLst>
              <a:ext uri="{FF2B5EF4-FFF2-40B4-BE49-F238E27FC236}">
                <a16:creationId xmlns:a16="http://schemas.microsoft.com/office/drawing/2014/main" id="{D744FD9B-CA1D-A71F-B48E-B1251EAC0C5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6774" y="3015329"/>
            <a:ext cx="2232000" cy="1255920"/>
          </a:xfrm>
          <a:prstGeom prst="rect">
            <a:avLst/>
          </a:prstGeom>
        </p:spPr>
      </p:pic>
      <p:pic>
        <p:nvPicPr>
          <p:cNvPr id="40" name="Picture 39" descr="A person wearing blue overalls and glasses&#10;&#10;AI-generated content may be incorrect.">
            <a:extLst>
              <a:ext uri="{FF2B5EF4-FFF2-40B4-BE49-F238E27FC236}">
                <a16:creationId xmlns:a16="http://schemas.microsoft.com/office/drawing/2014/main" id="{932D4BF3-041E-81D0-7412-A6F491C2A34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36773" y="1620055"/>
            <a:ext cx="2232001" cy="1252098"/>
          </a:xfrm>
          <a:prstGeom prst="rect">
            <a:avLst/>
          </a:prstGeom>
        </p:spPr>
      </p:pic>
      <p:pic>
        <p:nvPicPr>
          <p:cNvPr id="42" name="Picture 41" descr="A group of men wearing hard hats&#10;&#10;AI-generated content may be incorrect.">
            <a:extLst>
              <a:ext uri="{FF2B5EF4-FFF2-40B4-BE49-F238E27FC236}">
                <a16:creationId xmlns:a16="http://schemas.microsoft.com/office/drawing/2014/main" id="{F756F48B-4634-B671-78D8-BD4D55B8896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6250" y="3028974"/>
            <a:ext cx="2232000" cy="1242275"/>
          </a:xfrm>
          <a:prstGeom prst="rect">
            <a:avLst/>
          </a:prstGeom>
        </p:spPr>
      </p:pic>
      <p:pic>
        <p:nvPicPr>
          <p:cNvPr id="44" name="Picture 43" descr="A person in a black suit&#10;&#10;AI-generated content may be incorrect.">
            <a:extLst>
              <a:ext uri="{FF2B5EF4-FFF2-40B4-BE49-F238E27FC236}">
                <a16:creationId xmlns:a16="http://schemas.microsoft.com/office/drawing/2014/main" id="{F91B397A-502E-776E-6354-0E951A3C8BC5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6250" y="1620054"/>
            <a:ext cx="2232000" cy="125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207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F16A2D-198B-8D7A-FC8A-63E77E7256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Focus on Health &amp; Safety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2F0E952-6A0B-DC1B-40F4-8550B370FF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7614" y="1597111"/>
            <a:ext cx="5805829" cy="4040671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3500" b="1" dirty="0"/>
              <a:t>Our mission is to inspire a safer and healthier onshore wind industry in the UK and Ireland.</a:t>
            </a:r>
          </a:p>
          <a:p>
            <a:pPr marL="0" indent="0">
              <a:lnSpc>
                <a:spcPct val="120000"/>
              </a:lnSpc>
              <a:buNone/>
            </a:pPr>
            <a:endParaRPr lang="en-GB" sz="3500" b="1" dirty="0"/>
          </a:p>
          <a:p>
            <a:pPr marL="0" indent="0">
              <a:lnSpc>
                <a:spcPct val="120000"/>
              </a:lnSpc>
              <a:buNone/>
            </a:pPr>
            <a:r>
              <a:rPr lang="en-GB" sz="3500" b="1" dirty="0"/>
              <a:t>We do this by providing advice, sharing best industry practice, promoting innovation and creating positive change in the UK and Ireland’s onshore wind industry. </a:t>
            </a:r>
          </a:p>
          <a:p>
            <a:pPr marL="0" indent="0">
              <a:buNone/>
            </a:pPr>
            <a:endParaRPr lang="en-GB" sz="3500" b="1" dirty="0">
              <a:solidFill>
                <a:srgbClr val="108673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1AD2678-8BA1-9660-4B67-3142DCE5D368}"/>
              </a:ext>
            </a:extLst>
          </p:cNvPr>
          <p:cNvGrpSpPr/>
          <p:nvPr/>
        </p:nvGrpSpPr>
        <p:grpSpPr>
          <a:xfrm>
            <a:off x="7081998" y="591319"/>
            <a:ext cx="4888095" cy="6266680"/>
            <a:chOff x="6039261" y="504428"/>
            <a:chExt cx="4888095" cy="6266680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AFD57741-A13C-3BF4-7C02-9C5340E77DB2}"/>
                </a:ext>
              </a:extLst>
            </p:cNvPr>
            <p:cNvSpPr/>
            <p:nvPr/>
          </p:nvSpPr>
          <p:spPr>
            <a:xfrm rot="16200000">
              <a:off x="3268034" y="3798760"/>
              <a:ext cx="5743575" cy="201121"/>
            </a:xfrm>
            <a:prstGeom prst="roundRect">
              <a:avLst/>
            </a:prstGeom>
            <a:solidFill>
              <a:srgbClr val="1086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940EEF3-ECF0-94DB-6459-C8486862D460}"/>
                </a:ext>
              </a:extLst>
            </p:cNvPr>
            <p:cNvGrpSpPr/>
            <p:nvPr/>
          </p:nvGrpSpPr>
          <p:grpSpPr>
            <a:xfrm>
              <a:off x="6240381" y="504428"/>
              <a:ext cx="2891240" cy="1656000"/>
              <a:chOff x="6240381" y="504428"/>
              <a:chExt cx="2891240" cy="1656000"/>
            </a:xfrm>
          </p:grpSpPr>
          <p:sp>
            <p:nvSpPr>
              <p:cNvPr id="2" name="Oval 1">
                <a:extLst>
                  <a:ext uri="{FF2B5EF4-FFF2-40B4-BE49-F238E27FC236}">
                    <a16:creationId xmlns:a16="http://schemas.microsoft.com/office/drawing/2014/main" id="{8C3A97C4-95B2-B059-0766-A4296CF5366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475621" y="504428"/>
                <a:ext cx="1656000" cy="1656000"/>
              </a:xfrm>
              <a:prstGeom prst="ellipse">
                <a:avLst/>
              </a:prstGeom>
              <a:solidFill>
                <a:srgbClr val="10867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en-US" altLang="en-US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Not-for-profit, member-led collaboration for </a:t>
                </a:r>
                <a:r>
                  <a:rPr lang="en-US" altLang="en-US" sz="1200" b="1" dirty="0">
                    <a:solidFill>
                      <a:schemeClr val="bg1"/>
                    </a:solidFill>
                  </a:rPr>
                  <a:t>the UK&amp;I onshore wind sector.</a:t>
                </a:r>
                <a:endParaRPr lang="en-GB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5FD85DE0-92CB-4FF7-EC0A-495A66A1D2CB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H="1">
                <a:off x="6240381" y="1272191"/>
                <a:ext cx="1235240" cy="0"/>
              </a:xfrm>
              <a:prstGeom prst="line">
                <a:avLst/>
              </a:prstGeom>
              <a:ln w="38100">
                <a:solidFill>
                  <a:srgbClr val="10867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44D1520-5DEA-5709-1123-248EDE1FEC3D}"/>
                </a:ext>
              </a:extLst>
            </p:cNvPr>
            <p:cNvGrpSpPr/>
            <p:nvPr/>
          </p:nvGrpSpPr>
          <p:grpSpPr>
            <a:xfrm>
              <a:off x="6240380" y="1570024"/>
              <a:ext cx="4686976" cy="1656000"/>
              <a:chOff x="6240380" y="2267371"/>
              <a:chExt cx="4686976" cy="1656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CBF172C4-0AFA-19D0-2EE6-5EFA0D81586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271356" y="2267371"/>
                <a:ext cx="1656000" cy="1656000"/>
              </a:xfrm>
              <a:prstGeom prst="ellipse">
                <a:avLst/>
              </a:prstGeom>
              <a:solidFill>
                <a:srgbClr val="10867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altLang="en-US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Facilitated by the Energy Institute (secretariat).</a:t>
                </a:r>
              </a:p>
            </p:txBody>
          </p: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7B479B8A-D347-6C56-2E66-A976CAF11E59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H="1">
                <a:off x="6240380" y="3077213"/>
                <a:ext cx="3858976" cy="0"/>
              </a:xfrm>
              <a:prstGeom prst="line">
                <a:avLst/>
              </a:prstGeom>
              <a:ln w="38100">
                <a:solidFill>
                  <a:srgbClr val="10867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B10DE80-669C-BB97-A3F5-25B1945F378C}"/>
                </a:ext>
              </a:extLst>
            </p:cNvPr>
            <p:cNvGrpSpPr/>
            <p:nvPr/>
          </p:nvGrpSpPr>
          <p:grpSpPr>
            <a:xfrm>
              <a:off x="6240380" y="2664792"/>
              <a:ext cx="2891240" cy="1656000"/>
              <a:chOff x="6240381" y="504428"/>
              <a:chExt cx="2891240" cy="1656000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F4246DB1-0E3C-D7BE-8174-948FB239CBE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475621" y="504428"/>
                <a:ext cx="1656000" cy="1656000"/>
              </a:xfrm>
              <a:prstGeom prst="ellipse">
                <a:avLst/>
              </a:prstGeom>
              <a:solidFill>
                <a:srgbClr val="10867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00000"/>
                  </a:lnSpc>
                </a:pPr>
                <a:r>
                  <a:rPr lang="en-US" altLang="en-US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Industry leaders,  experts, regulators and supply chain companies.</a:t>
                </a:r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245197FC-C85F-AEE4-8EE2-08216CC7688B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H="1">
                <a:off x="6240381" y="1272191"/>
                <a:ext cx="1235240" cy="0"/>
              </a:xfrm>
              <a:prstGeom prst="line">
                <a:avLst/>
              </a:prstGeom>
              <a:ln w="38100">
                <a:solidFill>
                  <a:srgbClr val="10867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525D6CD-1EA5-AFCD-2FE9-D849D411C8CF}"/>
                </a:ext>
              </a:extLst>
            </p:cNvPr>
            <p:cNvGrpSpPr/>
            <p:nvPr/>
          </p:nvGrpSpPr>
          <p:grpSpPr>
            <a:xfrm>
              <a:off x="6240380" y="3756767"/>
              <a:ext cx="4686976" cy="1656000"/>
              <a:chOff x="6240380" y="2267371"/>
              <a:chExt cx="4686976" cy="1656000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EBBEFBDF-AF74-4455-F52C-580D8FC5A09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271356" y="2267371"/>
                <a:ext cx="1656000" cy="1656000"/>
              </a:xfrm>
              <a:prstGeom prst="ellipse">
                <a:avLst/>
              </a:prstGeom>
              <a:solidFill>
                <a:srgbClr val="10867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en-GB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Gather and monitor data on industry  health and safety performance.</a:t>
                </a:r>
                <a:endParaRPr lang="en-GB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6D4B21B9-66E7-32F7-4990-E225F072D93C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H="1">
                <a:off x="6240380" y="3077213"/>
                <a:ext cx="3858976" cy="0"/>
              </a:xfrm>
              <a:prstGeom prst="line">
                <a:avLst/>
              </a:prstGeom>
              <a:ln w="38100">
                <a:solidFill>
                  <a:srgbClr val="10867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F9540C71-C013-5EEB-19D4-8F640882C7CF}"/>
                </a:ext>
              </a:extLst>
            </p:cNvPr>
            <p:cNvGrpSpPr/>
            <p:nvPr/>
          </p:nvGrpSpPr>
          <p:grpSpPr>
            <a:xfrm>
              <a:off x="6240380" y="4990532"/>
              <a:ext cx="2891240" cy="1656000"/>
              <a:chOff x="6240381" y="504428"/>
              <a:chExt cx="2891240" cy="1656000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74C83FC8-810E-A028-1355-9FDC4ED7CB6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475621" y="504428"/>
                <a:ext cx="1656000" cy="1656000"/>
              </a:xfrm>
              <a:prstGeom prst="ellipse">
                <a:avLst/>
              </a:prstGeom>
              <a:solidFill>
                <a:srgbClr val="10867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en-GB" sz="1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Share good practice and experience. </a:t>
                </a:r>
                <a:endParaRPr lang="en-GB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7AF54D34-0969-E2E9-3C22-50350DE7BA6F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H="1">
                <a:off x="6240381" y="1272191"/>
                <a:ext cx="1235240" cy="0"/>
              </a:xfrm>
              <a:prstGeom prst="line">
                <a:avLst/>
              </a:prstGeom>
              <a:ln w="38100">
                <a:solidFill>
                  <a:srgbClr val="10867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375504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7401A-AB34-689D-9EAA-38585905A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07A92-52A4-74A3-E297-B07164B935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Members and Stakeholders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AA1A40-E1D5-83C0-FE81-76BEE66415EB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69828" rIns="0" bIns="13965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900" b="1" dirty="0" err="1"/>
              <a:t>SafetyOn’s</a:t>
            </a:r>
            <a:r>
              <a:rPr lang="en-US" altLang="en-US" sz="2900" b="1" dirty="0"/>
              <a:t> membership spans the Onshore Wind sector and beyond.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900" b="1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900" b="1" dirty="0"/>
              <a:t>We drive community and collaboration within the sector, with key stakeholders and with adjacent sectors, such as Offshore Wind and Construction.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AEE2BE7-CA7F-ED2A-1F59-A1354B32B81A}"/>
              </a:ext>
            </a:extLst>
          </p:cNvPr>
          <p:cNvSpPr>
            <a:spLocks noChangeAspect="1"/>
          </p:cNvSpPr>
          <p:nvPr/>
        </p:nvSpPr>
        <p:spPr>
          <a:xfrm>
            <a:off x="1703527" y="4623999"/>
            <a:ext cx="1980000" cy="198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en-US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Owners and Operators</a:t>
            </a:r>
            <a:endParaRPr lang="en-GB" sz="1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BDB99-DCE5-AED7-18AE-3A8A8D1BC975}"/>
              </a:ext>
            </a:extLst>
          </p:cNvPr>
          <p:cNvSpPr>
            <a:spLocks noChangeAspect="1"/>
          </p:cNvSpPr>
          <p:nvPr/>
        </p:nvSpPr>
        <p:spPr>
          <a:xfrm>
            <a:off x="6300335" y="4623999"/>
            <a:ext cx="1980000" cy="198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altLang="en-US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Supply chain / service companies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94B4C1B-68B4-048B-C0D8-0F6F47176F86}"/>
              </a:ext>
            </a:extLst>
          </p:cNvPr>
          <p:cNvSpPr>
            <a:spLocks noChangeAspect="1"/>
          </p:cNvSpPr>
          <p:nvPr/>
        </p:nvSpPr>
        <p:spPr>
          <a:xfrm>
            <a:off x="8598739" y="4623999"/>
            <a:ext cx="1980000" cy="198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Industry bodies</a:t>
            </a:r>
            <a:endParaRPr lang="en-GB" sz="1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7E463AD-DCF1-5F95-352A-D08A46D1978E}"/>
              </a:ext>
            </a:extLst>
          </p:cNvPr>
          <p:cNvSpPr>
            <a:spLocks noChangeAspect="1"/>
          </p:cNvSpPr>
          <p:nvPr/>
        </p:nvSpPr>
        <p:spPr>
          <a:xfrm>
            <a:off x="4001931" y="4623999"/>
            <a:ext cx="1980000" cy="198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altLang="en-US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 turbine Manufacturers</a:t>
            </a:r>
          </a:p>
        </p:txBody>
      </p:sp>
    </p:spTree>
    <p:extLst>
      <p:ext uri="{BB962C8B-B14F-4D97-AF65-F5344CB8AC3E}">
        <p14:creationId xmlns:p14="http://schemas.microsoft.com/office/powerpoint/2010/main" val="2220179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542155-0ED2-81AF-6C8E-90053DDFFF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Members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3DDA74-1156-0DE8-3D8C-B5BDCFAB10E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D6FA6A-A86D-4D06-AFF9-1E656D8048A1}" type="slidenum">
              <a:rPr kumimoji="0" lang="en-GB" sz="907" b="1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907" b="1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DB0B4AD2-C85A-D756-427F-AD35347297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520" y="2204673"/>
            <a:ext cx="1953970" cy="4701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596A47-A469-2ACE-ADB0-32AF336AB3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8092" y="2235957"/>
            <a:ext cx="2128997" cy="463370"/>
          </a:xfrm>
          <a:prstGeom prst="rect">
            <a:avLst/>
          </a:prstGeom>
        </p:spPr>
      </p:pic>
      <p:pic>
        <p:nvPicPr>
          <p:cNvPr id="10" name="Picture 9" descr="A green and black logo&#10;&#10;AI-generated content may be incorrect.">
            <a:extLst>
              <a:ext uri="{FF2B5EF4-FFF2-40B4-BE49-F238E27FC236}">
                <a16:creationId xmlns:a16="http://schemas.microsoft.com/office/drawing/2014/main" id="{32DB3B24-AFDD-93A2-3F38-C85ED6F2D45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6298" y="2328695"/>
            <a:ext cx="1924254" cy="3752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35D711-A6DD-898F-4B33-ABCBEF29A7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5327" y="2481158"/>
            <a:ext cx="2227269" cy="167367"/>
          </a:xfrm>
          <a:prstGeom prst="rect">
            <a:avLst/>
          </a:prstGeom>
        </p:spPr>
      </p:pic>
      <p:pic>
        <p:nvPicPr>
          <p:cNvPr id="12" name="Picture 11" descr="A red circle with black text&#10;&#10;AI-generated content may be incorrect.">
            <a:extLst>
              <a:ext uri="{FF2B5EF4-FFF2-40B4-BE49-F238E27FC236}">
                <a16:creationId xmlns:a16="http://schemas.microsoft.com/office/drawing/2014/main" id="{A556BD51-F8D6-70BD-13EE-02290B8BAD4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863" y="2999055"/>
            <a:ext cx="1850686" cy="669015"/>
          </a:xfrm>
          <a:prstGeom prst="rect">
            <a:avLst/>
          </a:prstGeom>
        </p:spPr>
      </p:pic>
      <p:pic>
        <p:nvPicPr>
          <p:cNvPr id="13" name="Picture 12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450D7862-74CE-FE35-DB27-108B67B92D9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4808" y="3125256"/>
            <a:ext cx="2395563" cy="607487"/>
          </a:xfrm>
          <a:prstGeom prst="rect">
            <a:avLst/>
          </a:prstGeom>
        </p:spPr>
      </p:pic>
      <p:pic>
        <p:nvPicPr>
          <p:cNvPr id="14" name="Picture 13" descr="A purple and white logo&#10;&#10;AI-generated content may be incorrect.">
            <a:extLst>
              <a:ext uri="{FF2B5EF4-FFF2-40B4-BE49-F238E27FC236}">
                <a16:creationId xmlns:a16="http://schemas.microsoft.com/office/drawing/2014/main" id="{61E5B165-FCB0-1B0E-9F38-694527BF76D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0419" y="2991336"/>
            <a:ext cx="1817763" cy="799199"/>
          </a:xfrm>
          <a:prstGeom prst="rect">
            <a:avLst/>
          </a:prstGeom>
        </p:spPr>
      </p:pic>
      <p:pic>
        <p:nvPicPr>
          <p:cNvPr id="15" name="Picture 14" descr="A logo with purple text&#10;&#10;AI-generated content may be incorrect.">
            <a:extLst>
              <a:ext uri="{FF2B5EF4-FFF2-40B4-BE49-F238E27FC236}">
                <a16:creationId xmlns:a16="http://schemas.microsoft.com/office/drawing/2014/main" id="{7DEBF6FA-3517-3FD7-D587-0BD2D0A7D59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8583" y="2924056"/>
            <a:ext cx="1633009" cy="858983"/>
          </a:xfrm>
          <a:prstGeom prst="rect">
            <a:avLst/>
          </a:prstGeom>
        </p:spPr>
      </p:pic>
      <p:pic>
        <p:nvPicPr>
          <p:cNvPr id="16" name="Picture 15" descr="A red and blue logo&#10;&#10;AI-generated content may be incorrect.">
            <a:extLst>
              <a:ext uri="{FF2B5EF4-FFF2-40B4-BE49-F238E27FC236}">
                <a16:creationId xmlns:a16="http://schemas.microsoft.com/office/drawing/2014/main" id="{840EFE3A-9A4B-5434-652C-54C160CFFAC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4699" y="3259208"/>
            <a:ext cx="2148439" cy="386719"/>
          </a:xfrm>
          <a:prstGeom prst="rect">
            <a:avLst/>
          </a:prstGeom>
        </p:spPr>
      </p:pic>
      <p:pic>
        <p:nvPicPr>
          <p:cNvPr id="17" name="Picture 16" descr="A yellow background with green text&#10;&#10;AI-generated content may be incorrect.">
            <a:extLst>
              <a:ext uri="{FF2B5EF4-FFF2-40B4-BE49-F238E27FC236}">
                <a16:creationId xmlns:a16="http://schemas.microsoft.com/office/drawing/2014/main" id="{A152C98F-900D-3D9A-EAF7-895207EC2F8E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89" y="4016673"/>
            <a:ext cx="1384233" cy="858984"/>
          </a:xfrm>
          <a:prstGeom prst="rect">
            <a:avLst/>
          </a:prstGeom>
        </p:spPr>
      </p:pic>
      <p:pic>
        <p:nvPicPr>
          <p:cNvPr id="18" name="Picture 17" descr="A black and grey text&#10;&#10;AI-generated content may be incorrect.">
            <a:extLst>
              <a:ext uri="{FF2B5EF4-FFF2-40B4-BE49-F238E27FC236}">
                <a16:creationId xmlns:a16="http://schemas.microsoft.com/office/drawing/2014/main" id="{7102E7D7-87F6-4F17-A9C7-E05A137AE655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3978" y="4016673"/>
            <a:ext cx="2395564" cy="878374"/>
          </a:xfrm>
          <a:prstGeom prst="rect">
            <a:avLst/>
          </a:prstGeom>
        </p:spPr>
      </p:pic>
      <p:pic>
        <p:nvPicPr>
          <p:cNvPr id="19" name="Picture 18" descr="A close up of a logo&#10;&#10;AI-generated content may be incorrect.">
            <a:extLst>
              <a:ext uri="{FF2B5EF4-FFF2-40B4-BE49-F238E27FC236}">
                <a16:creationId xmlns:a16="http://schemas.microsoft.com/office/drawing/2014/main" id="{D79D492C-3A6A-4CED-74F0-B8CF5B733F77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3198" y="4016673"/>
            <a:ext cx="1159907" cy="803013"/>
          </a:xfrm>
          <a:prstGeom prst="rect">
            <a:avLst/>
          </a:prstGeom>
        </p:spPr>
      </p:pic>
      <p:pic>
        <p:nvPicPr>
          <p:cNvPr id="20" name="Picture 19" descr="A blue letter w on a white background&#10;&#10;AI-generated content may be incorrect.">
            <a:extLst>
              <a:ext uri="{FF2B5EF4-FFF2-40B4-BE49-F238E27FC236}">
                <a16:creationId xmlns:a16="http://schemas.microsoft.com/office/drawing/2014/main" id="{F0AFF7CE-BF9B-5FBD-2BE1-785B8F620E8B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0370" y="4214480"/>
            <a:ext cx="1390110" cy="463370"/>
          </a:xfrm>
          <a:prstGeom prst="rect">
            <a:avLst/>
          </a:prstGeom>
        </p:spPr>
      </p:pic>
      <p:pic>
        <p:nvPicPr>
          <p:cNvPr id="22" name="Picture 21" descr="A black and blue logo&#10;&#10;AI-generated content may be incorrect.">
            <a:extLst>
              <a:ext uri="{FF2B5EF4-FFF2-40B4-BE49-F238E27FC236}">
                <a16:creationId xmlns:a16="http://schemas.microsoft.com/office/drawing/2014/main" id="{5F5DF259-0A84-5586-3962-E2C8A44A9EE9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146" y="5425207"/>
            <a:ext cx="2208118" cy="356770"/>
          </a:xfrm>
          <a:prstGeom prst="rect">
            <a:avLst/>
          </a:prstGeom>
        </p:spPr>
      </p:pic>
      <p:pic>
        <p:nvPicPr>
          <p:cNvPr id="23" name="Picture 22" descr="A blue and white logo&#10;&#10;AI-generated content may be incorrect.">
            <a:extLst>
              <a:ext uri="{FF2B5EF4-FFF2-40B4-BE49-F238E27FC236}">
                <a16:creationId xmlns:a16="http://schemas.microsoft.com/office/drawing/2014/main" id="{F5022953-B87B-F8CB-8F30-30BD5EC531DF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4566" y="5225990"/>
            <a:ext cx="1616045" cy="652882"/>
          </a:xfrm>
          <a:prstGeom prst="rect">
            <a:avLst/>
          </a:prstGeom>
        </p:spPr>
      </p:pic>
      <p:pic>
        <p:nvPicPr>
          <p:cNvPr id="24" name="Picture 23" descr="A grey text on a black background&#10;&#10;AI-generated content may be incorrect.">
            <a:extLst>
              <a:ext uri="{FF2B5EF4-FFF2-40B4-BE49-F238E27FC236}">
                <a16:creationId xmlns:a16="http://schemas.microsoft.com/office/drawing/2014/main" id="{2E17486C-AEF8-5B87-9D0C-7886C08085D1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7428" y="5313242"/>
            <a:ext cx="1643743" cy="446983"/>
          </a:xfrm>
          <a:prstGeom prst="rect">
            <a:avLst/>
          </a:prstGeom>
        </p:spPr>
      </p:pic>
      <p:pic>
        <p:nvPicPr>
          <p:cNvPr id="25" name="Picture 24" descr="A logo with a leaf&#10;&#10;AI-generated content may be incorrect.">
            <a:extLst>
              <a:ext uri="{FF2B5EF4-FFF2-40B4-BE49-F238E27FC236}">
                <a16:creationId xmlns:a16="http://schemas.microsoft.com/office/drawing/2014/main" id="{3B507A1A-D8ED-CBED-431D-DD5AB5C57377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1691" y="5011195"/>
            <a:ext cx="1924255" cy="1082473"/>
          </a:xfrm>
          <a:prstGeom prst="rect">
            <a:avLst/>
          </a:prstGeom>
        </p:spPr>
      </p:pic>
      <p:pic>
        <p:nvPicPr>
          <p:cNvPr id="26" name="Picture 25" descr="A black and grey logo&#10;&#10;AI-generated content may be incorrect.">
            <a:extLst>
              <a:ext uri="{FF2B5EF4-FFF2-40B4-BE49-F238E27FC236}">
                <a16:creationId xmlns:a16="http://schemas.microsoft.com/office/drawing/2014/main" id="{729C8722-062B-B64C-43C8-334110778207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5154" y="5425207"/>
            <a:ext cx="1719649" cy="273870"/>
          </a:xfrm>
          <a:prstGeom prst="rect">
            <a:avLst/>
          </a:prstGeom>
        </p:spPr>
      </p:pic>
      <p:pic>
        <p:nvPicPr>
          <p:cNvPr id="27" name="Picture 26" descr="A blue and white logo&#10;&#10;AI-generated content may be incorrect.">
            <a:extLst>
              <a:ext uri="{FF2B5EF4-FFF2-40B4-BE49-F238E27FC236}">
                <a16:creationId xmlns:a16="http://schemas.microsoft.com/office/drawing/2014/main" id="{BB404540-4240-1CC3-8C6E-A4CAF2FC6AF0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5544" y="6180119"/>
            <a:ext cx="1786895" cy="670086"/>
          </a:xfrm>
          <a:prstGeom prst="rect">
            <a:avLst/>
          </a:prstGeom>
        </p:spPr>
      </p:pic>
      <p:pic>
        <p:nvPicPr>
          <p:cNvPr id="29" name="Picture 28" descr="A logo with blue and orange letters&#10;&#10;AI-generated content may be incorrect.">
            <a:extLst>
              <a:ext uri="{FF2B5EF4-FFF2-40B4-BE49-F238E27FC236}">
                <a16:creationId xmlns:a16="http://schemas.microsoft.com/office/drawing/2014/main" id="{68847370-F344-747E-D4A3-FAE53EBD666A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5536" y="2031071"/>
            <a:ext cx="1922720" cy="881999"/>
          </a:xfrm>
          <a:prstGeom prst="rect">
            <a:avLst/>
          </a:prstGeom>
        </p:spPr>
      </p:pic>
      <p:pic>
        <p:nvPicPr>
          <p:cNvPr id="35" name="Picture 34" descr="A green text on a black background&#10;&#10;AI-generated content may be incorrect.">
            <a:extLst>
              <a:ext uri="{FF2B5EF4-FFF2-40B4-BE49-F238E27FC236}">
                <a16:creationId xmlns:a16="http://schemas.microsoft.com/office/drawing/2014/main" id="{8BC475FE-B7E9-1E1F-F60E-7DF2C516E7AE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4443" y="4157394"/>
            <a:ext cx="2629035" cy="59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012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280D789-44DF-C70A-AAB7-46987F54FC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Associate Members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18E94B-91FB-3321-D766-ABD66759580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D6FA6A-A86D-4D06-AFF9-1E656D8048A1}" type="slidenum">
              <a:rPr kumimoji="0" lang="en-GB" sz="907" b="1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907" b="1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BB2978-8A79-403A-C683-A31E1714E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21" y="4007949"/>
            <a:ext cx="823056" cy="5810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2F1696-072B-1027-0464-B4AA44B3F5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6949" y="6361112"/>
            <a:ext cx="629871" cy="495544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22448C5-1603-CA37-A8D2-FE6F2EF74E76}"/>
              </a:ext>
            </a:extLst>
          </p:cNvPr>
          <p:cNvGrpSpPr>
            <a:grpSpLocks noChangeAspect="1"/>
          </p:cNvGrpSpPr>
          <p:nvPr/>
        </p:nvGrpSpPr>
        <p:grpSpPr>
          <a:xfrm>
            <a:off x="51698" y="1295052"/>
            <a:ext cx="12096000" cy="5063867"/>
            <a:chOff x="158971" y="4146684"/>
            <a:chExt cx="12192000" cy="510405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51176B1-2D09-430C-BC89-FDFD637437D7}"/>
                </a:ext>
              </a:extLst>
            </p:cNvPr>
            <p:cNvGrpSpPr/>
            <p:nvPr/>
          </p:nvGrpSpPr>
          <p:grpSpPr>
            <a:xfrm>
              <a:off x="158971" y="4146684"/>
              <a:ext cx="12192000" cy="5104056"/>
              <a:chOff x="158971" y="4146684"/>
              <a:chExt cx="12192000" cy="5104056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0656C104-445B-DECF-C210-250B0362A4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8971" y="4146684"/>
                <a:ext cx="12192000" cy="5104056"/>
              </a:xfrm>
              <a:prstGeom prst="rect">
                <a:avLst/>
              </a:prstGeom>
            </p:spPr>
          </p:pic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D73AEFE2-8F58-5105-8C4E-CD481E02EAE1}"/>
                  </a:ext>
                </a:extLst>
              </p:cNvPr>
              <p:cNvSpPr/>
              <p:nvPr/>
            </p:nvSpPr>
            <p:spPr>
              <a:xfrm>
                <a:off x="5417290" y="6179288"/>
                <a:ext cx="595423" cy="42707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54000" tIns="54000" rIns="54000" bIns="5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dirty="0" err="1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0" name="Picture 9" descr="A blue and black logo&#10;&#10;AI-generated content may be incorrect.">
              <a:extLst>
                <a:ext uri="{FF2B5EF4-FFF2-40B4-BE49-F238E27FC236}">
                  <a16:creationId xmlns:a16="http://schemas.microsoft.com/office/drawing/2014/main" id="{975B5672-35CD-A5B4-11B1-CCAE5E368E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65579" y="6170981"/>
              <a:ext cx="736600" cy="558800"/>
            </a:xfrm>
            <a:prstGeom prst="rect">
              <a:avLst/>
            </a:prstGeom>
          </p:spPr>
        </p:pic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4EBA4F67-74E6-0BE4-5947-7E122CCEC87B}"/>
                </a:ext>
              </a:extLst>
            </p:cNvPr>
            <p:cNvSpPr/>
            <p:nvPr/>
          </p:nvSpPr>
          <p:spPr>
            <a:xfrm>
              <a:off x="6232609" y="6179288"/>
              <a:ext cx="736601" cy="542187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97EDAFB-04D5-F8CE-B5E4-005613A6DC62}"/>
              </a:ext>
            </a:extLst>
          </p:cNvPr>
          <p:cNvSpPr txBox="1"/>
          <p:nvPr/>
        </p:nvSpPr>
        <p:spPr>
          <a:xfrm>
            <a:off x="95900" y="3587347"/>
            <a:ext cx="873760" cy="436880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0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147EB-4487-3DCF-3853-2862808679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Governance &amp;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6D6BB1E-4521-DAE7-F0B2-6376A97E1DDA}"/>
              </a:ext>
            </a:extLst>
          </p:cNvPr>
          <p:cNvSpPr>
            <a:spLocks noChangeAspect="1"/>
          </p:cNvSpPr>
          <p:nvPr/>
        </p:nvSpPr>
        <p:spPr>
          <a:xfrm>
            <a:off x="440131" y="2842795"/>
            <a:ext cx="2453382" cy="3596103"/>
          </a:xfrm>
          <a:prstGeom prst="roundRect">
            <a:avLst>
              <a:gd name="adj" fmla="val 3167"/>
            </a:avLst>
          </a:prstGeom>
          <a:solidFill>
            <a:srgbClr val="9AC3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Secretariat: </a:t>
            </a:r>
          </a:p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Energy Institute</a:t>
            </a:r>
          </a:p>
          <a:p>
            <a:pPr algn="ctr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solidFill>
                  <a:srgbClr val="1086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Manager: </a:t>
            </a: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Emma McIvor</a:t>
            </a:r>
          </a:p>
          <a:p>
            <a:r>
              <a:rPr lang="en-US" sz="1400" b="1" dirty="0">
                <a:solidFill>
                  <a:srgbClr val="1086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Manager: </a:t>
            </a: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Edwin Sheppard</a:t>
            </a:r>
          </a:p>
          <a:p>
            <a:r>
              <a:rPr lang="en-US" sz="1400" b="1" dirty="0">
                <a:solidFill>
                  <a:srgbClr val="1086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Officers:</a:t>
            </a: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Andrea Pantoja</a:t>
            </a: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Mohammed Rashaad</a:t>
            </a:r>
          </a:p>
          <a:p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Tamzeed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Karim</a:t>
            </a:r>
          </a:p>
          <a:p>
            <a:pPr algn="ctr"/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7963291-C3DD-5CF1-694C-3E987E4F19AD}"/>
              </a:ext>
            </a:extLst>
          </p:cNvPr>
          <p:cNvSpPr/>
          <p:nvPr/>
        </p:nvSpPr>
        <p:spPr>
          <a:xfrm>
            <a:off x="440128" y="1641740"/>
            <a:ext cx="11521560" cy="326571"/>
          </a:xfrm>
          <a:prstGeom prst="roundRect">
            <a:avLst/>
          </a:prstGeom>
          <a:solidFill>
            <a:srgbClr val="6EB8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5D5BE3F-C3CD-1590-47E7-99282D030736}"/>
              </a:ext>
            </a:extLst>
          </p:cNvPr>
          <p:cNvGrpSpPr/>
          <p:nvPr/>
        </p:nvGrpSpPr>
        <p:grpSpPr>
          <a:xfrm>
            <a:off x="1066400" y="1790404"/>
            <a:ext cx="360000" cy="977017"/>
            <a:chOff x="316389" y="1769533"/>
            <a:chExt cx="360000" cy="977017"/>
          </a:xfrm>
          <a:solidFill>
            <a:srgbClr val="6EB885"/>
          </a:solidFill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07653FB-015B-2729-57E5-EFB74012D83D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496389" y="1769533"/>
              <a:ext cx="0" cy="803850"/>
            </a:xfrm>
            <a:prstGeom prst="line">
              <a:avLst/>
            </a:prstGeom>
            <a:grpFill/>
            <a:ln w="38100">
              <a:solidFill>
                <a:srgbClr val="6EB88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6532A03-2F95-C002-9115-B5EC8D9D4B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6389" y="2386550"/>
              <a:ext cx="360000" cy="360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31A7308-1D82-D48A-BAD5-E9CA55CF89E1}"/>
              </a:ext>
            </a:extLst>
          </p:cNvPr>
          <p:cNvGrpSpPr/>
          <p:nvPr/>
        </p:nvGrpSpPr>
        <p:grpSpPr>
          <a:xfrm>
            <a:off x="7372852" y="1790404"/>
            <a:ext cx="360000" cy="977017"/>
            <a:chOff x="316389" y="1769533"/>
            <a:chExt cx="360000" cy="977017"/>
          </a:xfrm>
          <a:solidFill>
            <a:srgbClr val="6EB885"/>
          </a:solidFill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EC2CFDD-5AEA-88A4-7ED9-8ED9B04643C9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496389" y="1769533"/>
              <a:ext cx="0" cy="803850"/>
            </a:xfrm>
            <a:prstGeom prst="line">
              <a:avLst/>
            </a:prstGeom>
            <a:grpFill/>
            <a:ln w="38100">
              <a:solidFill>
                <a:srgbClr val="6EB88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C61C8C5-BD26-3357-984A-3875BAC202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6389" y="2386550"/>
              <a:ext cx="360000" cy="360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3" name="Picture 22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0D453083-2E4E-7D09-5DE0-4B6DE82AA3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400" y="6055504"/>
            <a:ext cx="1116000" cy="253255"/>
          </a:xfrm>
          <a:prstGeom prst="rect">
            <a:avLst/>
          </a:prstGeom>
        </p:spPr>
      </p:pic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DF3CAF01-75CD-09DC-104F-0FF94798621F}"/>
              </a:ext>
            </a:extLst>
          </p:cNvPr>
          <p:cNvSpPr>
            <a:spLocks noChangeAspect="1"/>
          </p:cNvSpPr>
          <p:nvPr/>
        </p:nvSpPr>
        <p:spPr>
          <a:xfrm>
            <a:off x="3058778" y="2842795"/>
            <a:ext cx="8872887" cy="1027747"/>
          </a:xfrm>
          <a:prstGeom prst="roundRect">
            <a:avLst>
              <a:gd name="adj" fmla="val 4966"/>
            </a:avLst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Leadership Board</a:t>
            </a:r>
          </a:p>
          <a:p>
            <a:pPr algn="ctr"/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Chair: Darren Taylor, SGRE</a:t>
            </a:r>
          </a:p>
          <a:p>
            <a:pPr lvl="0" algn="ctr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Vice Chair: Joe Mitchell, SPR</a:t>
            </a:r>
          </a:p>
          <a:p>
            <a:pPr algn="ctr"/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A99B9A17-8A0C-F392-D5B5-90EE575C1F62}"/>
              </a:ext>
            </a:extLst>
          </p:cNvPr>
          <p:cNvSpPr/>
          <p:nvPr/>
        </p:nvSpPr>
        <p:spPr>
          <a:xfrm>
            <a:off x="9869308" y="4005027"/>
            <a:ext cx="2062357" cy="2422800"/>
          </a:xfrm>
          <a:prstGeom prst="roundRect">
            <a:avLst>
              <a:gd name="adj" fmla="val 1648"/>
            </a:avLst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Technical Advisory Committee (TAC)</a:t>
            </a:r>
          </a:p>
          <a:p>
            <a:pPr lvl="0" algn="ctr"/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Chair: </a:t>
            </a:r>
          </a:p>
          <a:p>
            <a:pPr lvl="0" algn="ctr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Jason Day, EDF</a:t>
            </a:r>
          </a:p>
          <a:p>
            <a:pPr lvl="0" algn="ctr"/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Vice Chair: </a:t>
            </a:r>
          </a:p>
          <a:p>
            <a:pPr lvl="0" algn="ctr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Gareth Piggot, SPR</a:t>
            </a:r>
          </a:p>
          <a:p>
            <a:pPr algn="ctr"/>
            <a:endParaRPr lang="en-US" sz="1400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6F40568-2289-6740-6342-00F0EFF9F7BC}"/>
              </a:ext>
            </a:extLst>
          </p:cNvPr>
          <p:cNvSpPr>
            <a:spLocks noChangeAspect="1"/>
          </p:cNvSpPr>
          <p:nvPr/>
        </p:nvSpPr>
        <p:spPr>
          <a:xfrm>
            <a:off x="3058778" y="4004134"/>
            <a:ext cx="3240000" cy="2423693"/>
          </a:xfrm>
          <a:prstGeom prst="roundRect">
            <a:avLst>
              <a:gd name="adj" fmla="val 2018"/>
            </a:avLst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Anders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Falkfjell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, Fred Olsen Renewables</a:t>
            </a: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Andy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Bilclough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OnPath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 Energy</a:t>
            </a: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Billy Stevenson, Full Circle</a:t>
            </a: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Darren Cook, RES</a:t>
            </a: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Dean Burgess, RWE</a:t>
            </a: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Dennis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Geyermann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, Statkraft</a:t>
            </a: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Ewan Park, Natural Power</a:t>
            </a: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Heather Chambers, Vantage RE</a:t>
            </a: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James Robottom,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RenewableUK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FB1F280-42E6-52E0-BF90-D8A012CC2799}"/>
              </a:ext>
            </a:extLst>
          </p:cNvPr>
          <p:cNvSpPr>
            <a:spLocks/>
          </p:cNvSpPr>
          <p:nvPr/>
        </p:nvSpPr>
        <p:spPr>
          <a:xfrm>
            <a:off x="6464043" y="4015205"/>
            <a:ext cx="3240000" cy="2423693"/>
          </a:xfrm>
          <a:prstGeom prst="roundRect">
            <a:avLst>
              <a:gd name="adj" fmla="val 1484"/>
            </a:avLst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John Gates, Vattenfall</a:t>
            </a: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John Morris, Nadara</a:t>
            </a: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Mark Byrne, Enercon Services Ltd</a:t>
            </a: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Mark MacDonald, SSE Renewables</a:t>
            </a: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Martin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Maeso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, Energy Institute</a:t>
            </a: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Michael Short, Nordex</a:t>
            </a: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Peter Woodroffe, GE</a:t>
            </a: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Piero Maggio, EDF Renewables</a:t>
            </a: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Stephen Ford, Vestas</a:t>
            </a:r>
          </a:p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Stewart Reid, BayWa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r.e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659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0FFD1-7A96-21C5-BD9D-E316DCDDF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624C4F-8179-6F2C-57C4-F7F24509FE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Work </a:t>
            </a:r>
            <a:r>
              <a:rPr lang="en-US" dirty="0" err="1"/>
              <a:t>Programme</a:t>
            </a:r>
            <a:endParaRPr lang="en-US" dirty="0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F3E774D-EFA9-5CB6-625D-EE4FAC87354F}"/>
              </a:ext>
            </a:extLst>
          </p:cNvPr>
          <p:cNvGrpSpPr/>
          <p:nvPr/>
        </p:nvGrpSpPr>
        <p:grpSpPr>
          <a:xfrm>
            <a:off x="321011" y="1077774"/>
            <a:ext cx="11235062" cy="5180527"/>
            <a:chOff x="321011" y="1077774"/>
            <a:chExt cx="11235062" cy="5180527"/>
          </a:xfrm>
        </p:grpSpPr>
        <p:sp>
          <p:nvSpPr>
            <p:cNvPr id="28" name="TextBox 27">
              <a:hlinkClick r:id="rId3" action="ppaction://hlinksldjump"/>
              <a:extLst>
                <a:ext uri="{FF2B5EF4-FFF2-40B4-BE49-F238E27FC236}">
                  <a16:creationId xmlns:a16="http://schemas.microsoft.com/office/drawing/2014/main" id="{9764E977-2134-13BE-7374-DA8CA5D5FEB9}"/>
                </a:ext>
              </a:extLst>
            </p:cNvPr>
            <p:cNvSpPr txBox="1"/>
            <p:nvPr/>
          </p:nvSpPr>
          <p:spPr>
            <a:xfrm>
              <a:off x="2793315" y="3060706"/>
              <a:ext cx="222119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Bringing experts together, specific topics are investigated with the objective of making improvements at the design stage that will help to reduce incidents. </a:t>
              </a:r>
              <a:endPara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hlinkClick r:id="rId3" action="ppaction://hlinksldjump"/>
              <a:extLst>
                <a:ext uri="{FF2B5EF4-FFF2-40B4-BE49-F238E27FC236}">
                  <a16:creationId xmlns:a16="http://schemas.microsoft.com/office/drawing/2014/main" id="{677AE9E0-268E-1181-4839-3CE0BA4187DC}"/>
                </a:ext>
              </a:extLst>
            </p:cNvPr>
            <p:cNvSpPr txBox="1"/>
            <p:nvPr/>
          </p:nvSpPr>
          <p:spPr>
            <a:xfrm>
              <a:off x="2653490" y="2370702"/>
              <a:ext cx="21948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Safe by Design</a:t>
              </a:r>
            </a:p>
          </p:txBody>
        </p:sp>
        <p:sp>
          <p:nvSpPr>
            <p:cNvPr id="20" name="Rounded Rectangle 19">
              <a:hlinkClick r:id="rId4" action="ppaction://hlinksldjump"/>
              <a:extLst>
                <a:ext uri="{FF2B5EF4-FFF2-40B4-BE49-F238E27FC236}">
                  <a16:creationId xmlns:a16="http://schemas.microsoft.com/office/drawing/2014/main" id="{ACD023AE-1C8D-30AC-5915-6E8C08AC8FC3}"/>
                </a:ext>
              </a:extLst>
            </p:cNvPr>
            <p:cNvSpPr/>
            <p:nvPr/>
          </p:nvSpPr>
          <p:spPr>
            <a:xfrm>
              <a:off x="7949392" y="1077774"/>
              <a:ext cx="3600000" cy="2520000"/>
            </a:xfrm>
            <a:prstGeom prst="roundRect">
              <a:avLst>
                <a:gd name="adj" fmla="val 5580"/>
              </a:avLst>
            </a:prstGeom>
            <a:solidFill>
              <a:srgbClr val="9AC33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>
              <a:hlinkClick r:id="rId4" action="ppaction://hlinksldjump"/>
              <a:extLst>
                <a:ext uri="{FF2B5EF4-FFF2-40B4-BE49-F238E27FC236}">
                  <a16:creationId xmlns:a16="http://schemas.microsoft.com/office/drawing/2014/main" id="{DF9DF3DE-AE38-5DC3-5464-96AC1E5AA783}"/>
                </a:ext>
              </a:extLst>
            </p:cNvPr>
            <p:cNvSpPr txBox="1"/>
            <p:nvPr/>
          </p:nvSpPr>
          <p:spPr>
            <a:xfrm>
              <a:off x="7995564" y="2111627"/>
              <a:ext cx="3560509" cy="371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Good Practice Guidance </a:t>
              </a:r>
            </a:p>
          </p:txBody>
        </p:sp>
        <p:pic>
          <p:nvPicPr>
            <p:cNvPr id="17" name="Graphic 16" descr="CheckList with solid fill">
              <a:hlinkClick r:id="rId4" action="ppaction://hlinksldjump"/>
              <a:extLst>
                <a:ext uri="{FF2B5EF4-FFF2-40B4-BE49-F238E27FC236}">
                  <a16:creationId xmlns:a16="http://schemas.microsoft.com/office/drawing/2014/main" id="{8C29AA7A-CDCA-B943-4B9E-B455B7C38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361818" y="1303142"/>
              <a:ext cx="756000" cy="756000"/>
            </a:xfrm>
            <a:prstGeom prst="rect">
              <a:avLst/>
            </a:prstGeom>
          </p:spPr>
        </p:pic>
        <p:sp>
          <p:nvSpPr>
            <p:cNvPr id="30" name="TextBox 29">
              <a:hlinkClick r:id="rId4" action="ppaction://hlinksldjump"/>
              <a:extLst>
                <a:ext uri="{FF2B5EF4-FFF2-40B4-BE49-F238E27FC236}">
                  <a16:creationId xmlns:a16="http://schemas.microsoft.com/office/drawing/2014/main" id="{8B61FBF1-8FC1-E4F3-E21D-C0490E91C3CC}"/>
                </a:ext>
              </a:extLst>
            </p:cNvPr>
            <p:cNvSpPr txBox="1"/>
            <p:nvPr/>
          </p:nvSpPr>
          <p:spPr>
            <a:xfrm>
              <a:off x="7956073" y="2584400"/>
              <a:ext cx="356050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One of our main functions is to develop guidance through collaboration. It is implemented within member companies and beyond.</a:t>
              </a:r>
            </a:p>
          </p:txBody>
        </p:sp>
        <p:sp>
          <p:nvSpPr>
            <p:cNvPr id="31" name="Rounded Rectangle 30">
              <a:hlinkClick r:id="rId4" action="ppaction://hlinksldjump"/>
              <a:extLst>
                <a:ext uri="{FF2B5EF4-FFF2-40B4-BE49-F238E27FC236}">
                  <a16:creationId xmlns:a16="http://schemas.microsoft.com/office/drawing/2014/main" id="{300AADAA-A487-5E94-DA29-B5F247B4AEF9}"/>
                </a:ext>
              </a:extLst>
            </p:cNvPr>
            <p:cNvSpPr/>
            <p:nvPr/>
          </p:nvSpPr>
          <p:spPr>
            <a:xfrm>
              <a:off x="4177318" y="1077774"/>
              <a:ext cx="3600000" cy="2520000"/>
            </a:xfrm>
            <a:prstGeom prst="roundRect">
              <a:avLst>
                <a:gd name="adj" fmla="val 5580"/>
              </a:avLst>
            </a:prstGeom>
            <a:solidFill>
              <a:srgbClr val="9AC33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31">
              <a:hlinkClick r:id="rId4" action="ppaction://hlinksldjump"/>
              <a:extLst>
                <a:ext uri="{FF2B5EF4-FFF2-40B4-BE49-F238E27FC236}">
                  <a16:creationId xmlns:a16="http://schemas.microsoft.com/office/drawing/2014/main" id="{598C82C9-3664-A3D2-426F-347B56095340}"/>
                </a:ext>
              </a:extLst>
            </p:cNvPr>
            <p:cNvSpPr txBox="1"/>
            <p:nvPr/>
          </p:nvSpPr>
          <p:spPr>
            <a:xfrm>
              <a:off x="4246152" y="2111627"/>
              <a:ext cx="35489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Safe by Design</a:t>
              </a:r>
            </a:p>
          </p:txBody>
        </p:sp>
        <p:sp>
          <p:nvSpPr>
            <p:cNvPr id="34" name="TextBox 33">
              <a:hlinkClick r:id="rId4" action="ppaction://hlinksldjump"/>
              <a:extLst>
                <a:ext uri="{FF2B5EF4-FFF2-40B4-BE49-F238E27FC236}">
                  <a16:creationId xmlns:a16="http://schemas.microsoft.com/office/drawing/2014/main" id="{86241A15-370E-C745-0137-E8B09208040B}"/>
                </a:ext>
              </a:extLst>
            </p:cNvPr>
            <p:cNvSpPr txBox="1"/>
            <p:nvPr/>
          </p:nvSpPr>
          <p:spPr>
            <a:xfrm>
              <a:off x="4177318" y="2584400"/>
              <a:ext cx="361493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Bringing experts together, specific topics are investigated with the objective of making improvements at the design stage that will help to reduce incidents. 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9" name="Graphic 38" descr="Ruler with solid fill">
              <a:hlinkClick r:id="rId3" action="ppaction://hlinksldjump"/>
              <a:extLst>
                <a:ext uri="{FF2B5EF4-FFF2-40B4-BE49-F238E27FC236}">
                  <a16:creationId xmlns:a16="http://schemas.microsoft.com/office/drawing/2014/main" id="{3DD31D51-1875-5FD0-1AF9-C6B358BF5C1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2725435">
              <a:off x="5573999" y="1159142"/>
              <a:ext cx="1044000" cy="1044000"/>
            </a:xfrm>
            <a:prstGeom prst="rect">
              <a:avLst/>
            </a:prstGeom>
          </p:spPr>
        </p:pic>
        <p:sp>
          <p:nvSpPr>
            <p:cNvPr id="42" name="Rounded Rectangle 41">
              <a:hlinkClick r:id="rId4" action="ppaction://hlinksldjump"/>
              <a:extLst>
                <a:ext uri="{FF2B5EF4-FFF2-40B4-BE49-F238E27FC236}">
                  <a16:creationId xmlns:a16="http://schemas.microsoft.com/office/drawing/2014/main" id="{ECA331DD-554A-5F76-52EF-DB3138C3298F}"/>
                </a:ext>
              </a:extLst>
            </p:cNvPr>
            <p:cNvSpPr/>
            <p:nvPr/>
          </p:nvSpPr>
          <p:spPr>
            <a:xfrm>
              <a:off x="405244" y="1077774"/>
              <a:ext cx="3600000" cy="2520000"/>
            </a:xfrm>
            <a:prstGeom prst="roundRect">
              <a:avLst>
                <a:gd name="adj" fmla="val 5076"/>
              </a:avLst>
            </a:prstGeom>
            <a:solidFill>
              <a:srgbClr val="9AC33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TextBox 42">
              <a:hlinkClick r:id="rId4" action="ppaction://hlinksldjump"/>
              <a:extLst>
                <a:ext uri="{FF2B5EF4-FFF2-40B4-BE49-F238E27FC236}">
                  <a16:creationId xmlns:a16="http://schemas.microsoft.com/office/drawing/2014/main" id="{C02DB37A-ABB3-AAE5-1687-DF9373418D85}"/>
                </a:ext>
              </a:extLst>
            </p:cNvPr>
            <p:cNvSpPr txBox="1"/>
            <p:nvPr/>
          </p:nvSpPr>
          <p:spPr>
            <a:xfrm>
              <a:off x="369157" y="2111627"/>
              <a:ext cx="35797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Incident Data</a:t>
              </a:r>
            </a:p>
          </p:txBody>
        </p:sp>
        <p:sp>
          <p:nvSpPr>
            <p:cNvPr id="45" name="TextBox 44">
              <a:hlinkClick r:id="rId4" action="ppaction://hlinksldjump"/>
              <a:extLst>
                <a:ext uri="{FF2B5EF4-FFF2-40B4-BE49-F238E27FC236}">
                  <a16:creationId xmlns:a16="http://schemas.microsoft.com/office/drawing/2014/main" id="{55D705C4-B2A7-7707-4DB4-75CBD470398B}"/>
                </a:ext>
              </a:extLst>
            </p:cNvPr>
            <p:cNvSpPr txBox="1"/>
            <p:nvPr/>
          </p:nvSpPr>
          <p:spPr>
            <a:xfrm>
              <a:off x="413952" y="2584400"/>
              <a:ext cx="358258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Member companies submit incident data each quarter. This data is instrumental in developing industry-wide standards and guidance.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6" name="Graphic 55" descr="Bar chart with solid fill">
              <a:extLst>
                <a:ext uri="{FF2B5EF4-FFF2-40B4-BE49-F238E27FC236}">
                  <a16:creationId xmlns:a16="http://schemas.microsoft.com/office/drawing/2014/main" id="{58C5B2F0-BB8F-606F-4FE1-4B5DB83A66F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775128" y="1267142"/>
              <a:ext cx="828000" cy="828000"/>
            </a:xfrm>
            <a:prstGeom prst="rect">
              <a:avLst/>
            </a:prstGeom>
          </p:spPr>
        </p:pic>
        <p:sp>
          <p:nvSpPr>
            <p:cNvPr id="16" name="Rounded Rectangle 15">
              <a:hlinkClick r:id="rId11" action="ppaction://hlinksldjump"/>
              <a:extLst>
                <a:ext uri="{FF2B5EF4-FFF2-40B4-BE49-F238E27FC236}">
                  <a16:creationId xmlns:a16="http://schemas.microsoft.com/office/drawing/2014/main" id="{0D67341B-8D9F-1174-8659-FB3A282B0576}"/>
                </a:ext>
              </a:extLst>
            </p:cNvPr>
            <p:cNvSpPr/>
            <p:nvPr/>
          </p:nvSpPr>
          <p:spPr>
            <a:xfrm>
              <a:off x="7949392" y="3738301"/>
              <a:ext cx="3600000" cy="2520000"/>
            </a:xfrm>
            <a:prstGeom prst="roundRect">
              <a:avLst>
                <a:gd name="adj" fmla="val 6588"/>
              </a:avLst>
            </a:prstGeom>
            <a:solidFill>
              <a:srgbClr val="9AC33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>
              <a:hlinkClick r:id="rId11" action="ppaction://hlinksldjump"/>
              <a:extLst>
                <a:ext uri="{FF2B5EF4-FFF2-40B4-BE49-F238E27FC236}">
                  <a16:creationId xmlns:a16="http://schemas.microsoft.com/office/drawing/2014/main" id="{2639B661-F069-83DF-3812-2867A64B3A32}"/>
                </a:ext>
              </a:extLst>
            </p:cNvPr>
            <p:cNvSpPr txBox="1"/>
            <p:nvPr/>
          </p:nvSpPr>
          <p:spPr>
            <a:xfrm>
              <a:off x="8003093" y="4572568"/>
              <a:ext cx="33342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Campaigns</a:t>
              </a:r>
            </a:p>
          </p:txBody>
        </p:sp>
        <p:sp>
          <p:nvSpPr>
            <p:cNvPr id="21" name="TextBox 20">
              <a:hlinkClick r:id="rId11" action="ppaction://hlinksldjump"/>
              <a:extLst>
                <a:ext uri="{FF2B5EF4-FFF2-40B4-BE49-F238E27FC236}">
                  <a16:creationId xmlns:a16="http://schemas.microsoft.com/office/drawing/2014/main" id="{FAF044EC-B426-6681-9ACE-ED9CAA7D587E}"/>
                </a:ext>
              </a:extLst>
            </p:cNvPr>
            <p:cNvSpPr txBox="1"/>
            <p:nvPr/>
          </p:nvSpPr>
          <p:spPr>
            <a:xfrm>
              <a:off x="7956073" y="5230768"/>
              <a:ext cx="355298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Communication materials to drive awareness and knowledge of specific safety-related topics.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ounded Rectangle 35">
              <a:hlinkClick r:id="rId4" action="ppaction://hlinksldjump"/>
              <a:extLst>
                <a:ext uri="{FF2B5EF4-FFF2-40B4-BE49-F238E27FC236}">
                  <a16:creationId xmlns:a16="http://schemas.microsoft.com/office/drawing/2014/main" id="{11B42D2C-95DA-2DFA-7D4D-640D151D2EA6}"/>
                </a:ext>
              </a:extLst>
            </p:cNvPr>
            <p:cNvSpPr/>
            <p:nvPr/>
          </p:nvSpPr>
          <p:spPr>
            <a:xfrm>
              <a:off x="4177318" y="3738301"/>
              <a:ext cx="3600000" cy="2520000"/>
            </a:xfrm>
            <a:prstGeom prst="roundRect">
              <a:avLst>
                <a:gd name="adj" fmla="val 7596"/>
              </a:avLst>
            </a:prstGeom>
            <a:solidFill>
              <a:srgbClr val="9AC33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TextBox 36">
              <a:hlinkClick r:id="rId4" action="ppaction://hlinksldjump"/>
              <a:extLst>
                <a:ext uri="{FF2B5EF4-FFF2-40B4-BE49-F238E27FC236}">
                  <a16:creationId xmlns:a16="http://schemas.microsoft.com/office/drawing/2014/main" id="{EA4F5A3B-0894-81BC-4FA1-72E0533C8919}"/>
                </a:ext>
              </a:extLst>
            </p:cNvPr>
            <p:cNvSpPr txBox="1"/>
            <p:nvPr/>
          </p:nvSpPr>
          <p:spPr>
            <a:xfrm>
              <a:off x="4219633" y="4572568"/>
              <a:ext cx="35603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Wind Turbine Safety Rules</a:t>
              </a:r>
            </a:p>
          </p:txBody>
        </p:sp>
        <p:sp>
          <p:nvSpPr>
            <p:cNvPr id="38" name="TextBox 37">
              <a:hlinkClick r:id="rId4" action="ppaction://hlinksldjump"/>
              <a:extLst>
                <a:ext uri="{FF2B5EF4-FFF2-40B4-BE49-F238E27FC236}">
                  <a16:creationId xmlns:a16="http://schemas.microsoft.com/office/drawing/2014/main" id="{1220E0F2-C034-3F29-8D94-99613398F9B3}"/>
                </a:ext>
              </a:extLst>
            </p:cNvPr>
            <p:cNvSpPr txBox="1"/>
            <p:nvPr/>
          </p:nvSpPr>
          <p:spPr>
            <a:xfrm>
              <a:off x="4180140" y="5230768"/>
              <a:ext cx="361493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model set of Safety Rules and procedures to help formalise a Safe System of Work to manage the significant risks associated with a wind turbine.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ounded Rectangle 49">
              <a:hlinkClick r:id="rId4" action="ppaction://hlinksldjump"/>
              <a:extLst>
                <a:ext uri="{FF2B5EF4-FFF2-40B4-BE49-F238E27FC236}">
                  <a16:creationId xmlns:a16="http://schemas.microsoft.com/office/drawing/2014/main" id="{4F183101-F2B0-B9F9-103B-05AA3B1380CB}"/>
                </a:ext>
              </a:extLst>
            </p:cNvPr>
            <p:cNvSpPr/>
            <p:nvPr/>
          </p:nvSpPr>
          <p:spPr>
            <a:xfrm>
              <a:off x="405244" y="3738301"/>
              <a:ext cx="3600000" cy="2520000"/>
            </a:xfrm>
            <a:prstGeom prst="roundRect">
              <a:avLst>
                <a:gd name="adj" fmla="val 5580"/>
              </a:avLst>
            </a:prstGeom>
            <a:solidFill>
              <a:srgbClr val="9AC33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TextBox 50">
              <a:hlinkClick r:id="rId4" action="ppaction://hlinksldjump"/>
              <a:extLst>
                <a:ext uri="{FF2B5EF4-FFF2-40B4-BE49-F238E27FC236}">
                  <a16:creationId xmlns:a16="http://schemas.microsoft.com/office/drawing/2014/main" id="{BAACE648-0234-B3C4-666B-0FCCC091E06B}"/>
                </a:ext>
              </a:extLst>
            </p:cNvPr>
            <p:cNvSpPr txBox="1"/>
            <p:nvPr/>
          </p:nvSpPr>
          <p:spPr>
            <a:xfrm>
              <a:off x="321011" y="4572568"/>
              <a:ext cx="3728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Shared Learning </a:t>
              </a:r>
            </a:p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From Incidents</a:t>
              </a:r>
            </a:p>
          </p:txBody>
        </p:sp>
        <p:sp>
          <p:nvSpPr>
            <p:cNvPr id="53" name="TextBox 52">
              <a:hlinkClick r:id="rId4" action="ppaction://hlinksldjump"/>
              <a:extLst>
                <a:ext uri="{FF2B5EF4-FFF2-40B4-BE49-F238E27FC236}">
                  <a16:creationId xmlns:a16="http://schemas.microsoft.com/office/drawing/2014/main" id="{C403D676-8FAC-FEE2-2DD8-EE0A088F5A4E}"/>
                </a:ext>
              </a:extLst>
            </p:cNvPr>
            <p:cNvSpPr txBox="1"/>
            <p:nvPr/>
          </p:nvSpPr>
          <p:spPr>
            <a:xfrm>
              <a:off x="417972" y="5230768"/>
              <a:ext cx="353496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 drive engagement and collaboration with stakeholders, and we create resources to support member companies.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4" name="Graphic 53" descr="Megaphone with solid fill">
              <a:hlinkClick r:id="rId12" action="ppaction://hlinksldjump"/>
              <a:extLst>
                <a:ext uri="{FF2B5EF4-FFF2-40B4-BE49-F238E27FC236}">
                  <a16:creationId xmlns:a16="http://schemas.microsoft.com/office/drawing/2014/main" id="{B46CBB92-D146-207E-F08C-6ECE5DE4B5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735457" y="3725129"/>
              <a:ext cx="792000" cy="792000"/>
            </a:xfrm>
            <a:prstGeom prst="rect">
              <a:avLst/>
            </a:prstGeom>
          </p:spPr>
        </p:pic>
        <p:pic>
          <p:nvPicPr>
            <p:cNvPr id="61" name="Graphic 60" descr="Vlog with solid fill">
              <a:hlinkClick r:id="rId11" action="ppaction://hlinksldjump"/>
              <a:extLst>
                <a:ext uri="{FF2B5EF4-FFF2-40B4-BE49-F238E27FC236}">
                  <a16:creationId xmlns:a16="http://schemas.microsoft.com/office/drawing/2014/main" id="{5C8004A6-9A3B-785A-A93D-4FA4CC1DF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9322327" y="3707129"/>
              <a:ext cx="828000" cy="828000"/>
            </a:xfrm>
            <a:prstGeom prst="rect">
              <a:avLst/>
            </a:prstGeom>
          </p:spPr>
        </p:pic>
        <p:pic>
          <p:nvPicPr>
            <p:cNvPr id="40" name="Graphic 39" descr="Plugged Unplugged with solid fill">
              <a:hlinkClick r:id="rId17" action="ppaction://hlinksldjump"/>
              <a:extLst>
                <a:ext uri="{FF2B5EF4-FFF2-40B4-BE49-F238E27FC236}">
                  <a16:creationId xmlns:a16="http://schemas.microsoft.com/office/drawing/2014/main" id="{69609012-33EB-41D6-0956-4D4342C39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 rot="19003973">
              <a:off x="5548048" y="3671129"/>
              <a:ext cx="900000" cy="9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4407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D1DB2-1ADD-708E-71AB-D8C411B8B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7289A-EFD6-C2C6-8CE0-F41472F1B6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19101"/>
            <a:ext cx="12192000" cy="847840"/>
          </a:xfrm>
        </p:spPr>
        <p:txBody>
          <a:bodyPr/>
          <a:lstStyle/>
          <a:p>
            <a:r>
              <a:rPr lang="en-US" dirty="0"/>
              <a:t>Incident Data</a:t>
            </a:r>
          </a:p>
        </p:txBody>
      </p:sp>
      <p:pic>
        <p:nvPicPr>
          <p:cNvPr id="8" name="Picture 7" descr="A green and white cover with a windmill&#10;&#10;AI-generated content may be incorrect.">
            <a:extLst>
              <a:ext uri="{FF2B5EF4-FFF2-40B4-BE49-F238E27FC236}">
                <a16:creationId xmlns:a16="http://schemas.microsoft.com/office/drawing/2014/main" id="{D06F4C8E-EFBE-DEF1-2C93-96DB316BB9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475" y="2271733"/>
            <a:ext cx="1944000" cy="19440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4A701DC-28ED-DA1E-3FB8-61AA41DA2F41}"/>
              </a:ext>
            </a:extLst>
          </p:cNvPr>
          <p:cNvSpPr/>
          <p:nvPr/>
        </p:nvSpPr>
        <p:spPr>
          <a:xfrm>
            <a:off x="256400" y="1641740"/>
            <a:ext cx="11679200" cy="326571"/>
          </a:xfrm>
          <a:prstGeom prst="roundRect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5F2465F-FC3F-E865-DC67-6ACA5BBAE73A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1086041" y="1776858"/>
            <a:ext cx="0" cy="803850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F23CEEDB-75C4-7272-F15A-C5E0BF27CD1F}"/>
              </a:ext>
            </a:extLst>
          </p:cNvPr>
          <p:cNvSpPr>
            <a:spLocks noChangeAspect="1"/>
          </p:cNvSpPr>
          <p:nvPr/>
        </p:nvSpPr>
        <p:spPr>
          <a:xfrm>
            <a:off x="906041" y="2363007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D33D95-EB84-0557-D458-A916BA488555}"/>
              </a:ext>
            </a:extLst>
          </p:cNvPr>
          <p:cNvSpPr txBox="1"/>
          <p:nvPr/>
        </p:nvSpPr>
        <p:spPr>
          <a:xfrm>
            <a:off x="173164" y="2752299"/>
            <a:ext cx="192835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Each year, SafetyOn publishes a detailed analysis of health and safety performance within the UK and Ireland onshore wind industry. </a:t>
            </a:r>
          </a:p>
          <a:p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72E7786-66C1-C5EE-9988-5F696210D712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2601031" y="1790515"/>
            <a:ext cx="0" cy="4305485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CB83E0E3-D427-CA73-03AF-F2DA31DC0552}"/>
              </a:ext>
            </a:extLst>
          </p:cNvPr>
          <p:cNvSpPr>
            <a:spLocks noChangeAspect="1"/>
          </p:cNvSpPr>
          <p:nvPr/>
        </p:nvSpPr>
        <p:spPr>
          <a:xfrm>
            <a:off x="2421031" y="2363007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E1161DF-6D8A-BDA5-1233-D4267923D83D}"/>
              </a:ext>
            </a:extLst>
          </p:cNvPr>
          <p:cNvSpPr txBox="1"/>
          <p:nvPr/>
        </p:nvSpPr>
        <p:spPr>
          <a:xfrm>
            <a:off x="2611937" y="4818914"/>
            <a:ext cx="21141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This is based on quarterly data submitted by SafetyOn Member companies, using an agreed standard template. 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9B4B6CD-54D9-884E-8182-ACDAFA03BCB8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4197881" y="1790515"/>
            <a:ext cx="0" cy="803850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54C1CB86-ABB6-F83E-751A-31882114ACC1}"/>
              </a:ext>
            </a:extLst>
          </p:cNvPr>
          <p:cNvSpPr>
            <a:spLocks noChangeAspect="1"/>
          </p:cNvSpPr>
          <p:nvPr/>
        </p:nvSpPr>
        <p:spPr>
          <a:xfrm>
            <a:off x="4017881" y="2363007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0D747DC-F71F-448B-AE9D-EC4C5AB2F167}"/>
              </a:ext>
            </a:extLst>
          </p:cNvPr>
          <p:cNvSpPr txBox="1"/>
          <p:nvPr/>
        </p:nvSpPr>
        <p:spPr>
          <a:xfrm>
            <a:off x="3163918" y="2752299"/>
            <a:ext cx="24741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The analysis highlights key risk areas and trends and shapes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SafetyOn’s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 work programme, by indicating those activities where improvements are required.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82921F2-03F3-9764-DC07-F0C11789A3DC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7434567" y="1776858"/>
            <a:ext cx="0" cy="803850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7B43F32F-B105-8E55-4EBB-7349B5F814AC}"/>
              </a:ext>
            </a:extLst>
          </p:cNvPr>
          <p:cNvSpPr>
            <a:spLocks noChangeAspect="1"/>
          </p:cNvSpPr>
          <p:nvPr/>
        </p:nvSpPr>
        <p:spPr>
          <a:xfrm>
            <a:off x="7254567" y="2363007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D31D6DD-A4A8-BB4E-E1FC-74F70BCF93D3}"/>
              </a:ext>
            </a:extLst>
          </p:cNvPr>
          <p:cNvSpPr txBox="1"/>
          <p:nvPr/>
        </p:nvSpPr>
        <p:spPr>
          <a:xfrm>
            <a:off x="6468144" y="2752299"/>
            <a:ext cx="21713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The data can be viewed in the report or interrogated using a Power BI dashboard.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0358BCC-BEB7-237D-8C3B-0F8405013950}"/>
              </a:ext>
            </a:extLst>
          </p:cNvPr>
          <p:cNvCxnSpPr>
            <a:cxnSpLocks noChangeAspect="1"/>
            <a:stCxn id="4" idx="0"/>
          </p:cNvCxnSpPr>
          <p:nvPr/>
        </p:nvCxnSpPr>
        <p:spPr>
          <a:xfrm flipV="1">
            <a:off x="9011606" y="1745990"/>
            <a:ext cx="0" cy="3591453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FF911FAC-50DC-E24D-6222-EA869AB93CC0}"/>
              </a:ext>
            </a:extLst>
          </p:cNvPr>
          <p:cNvSpPr>
            <a:spLocks noChangeAspect="1"/>
          </p:cNvSpPr>
          <p:nvPr/>
        </p:nvSpPr>
        <p:spPr>
          <a:xfrm>
            <a:off x="8831606" y="2363007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4D33468-D4CB-522E-355E-908288ECC6DE}"/>
              </a:ext>
            </a:extLst>
          </p:cNvPr>
          <p:cNvSpPr txBox="1"/>
          <p:nvPr/>
        </p:nvSpPr>
        <p:spPr>
          <a:xfrm>
            <a:off x="5932776" y="4228558"/>
            <a:ext cx="17088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Access to the data is free and unrestricted.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22986DF-67D8-932B-2605-B9774D36000D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5916000" y="1790515"/>
            <a:ext cx="0" cy="3090870"/>
          </a:xfrm>
          <a:prstGeom prst="line">
            <a:avLst/>
          </a:prstGeom>
          <a:ln w="38100">
            <a:solidFill>
              <a:srgbClr val="1086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B4C040FF-F8CF-32B7-F9F9-C1823322034D}"/>
              </a:ext>
            </a:extLst>
          </p:cNvPr>
          <p:cNvSpPr>
            <a:spLocks noChangeAspect="1"/>
          </p:cNvSpPr>
          <p:nvPr/>
        </p:nvSpPr>
        <p:spPr>
          <a:xfrm>
            <a:off x="5736000" y="2363007"/>
            <a:ext cx="360000" cy="360000"/>
          </a:xfrm>
          <a:prstGeom prst="ellipse">
            <a:avLst/>
          </a:prstGeom>
          <a:solidFill>
            <a:srgbClr val="108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08376BD-139C-9DEB-353F-A1735F9F9ED0}"/>
              </a:ext>
            </a:extLst>
          </p:cNvPr>
          <p:cNvGrpSpPr/>
          <p:nvPr/>
        </p:nvGrpSpPr>
        <p:grpSpPr>
          <a:xfrm>
            <a:off x="7190765" y="5337443"/>
            <a:ext cx="3641681" cy="1169551"/>
            <a:chOff x="7661474" y="5702657"/>
            <a:chExt cx="3641681" cy="1169551"/>
          </a:xfrm>
        </p:grpSpPr>
        <p:sp>
          <p:nvSpPr>
            <p:cNvPr id="4" name="Rounded Rectangle 3">
              <a:hlinkClick r:id="rId3"/>
              <a:extLst>
                <a:ext uri="{FF2B5EF4-FFF2-40B4-BE49-F238E27FC236}">
                  <a16:creationId xmlns:a16="http://schemas.microsoft.com/office/drawing/2014/main" id="{6E737F55-2FF8-2FF6-03BE-928F54BD009A}"/>
                </a:ext>
              </a:extLst>
            </p:cNvPr>
            <p:cNvSpPr/>
            <p:nvPr/>
          </p:nvSpPr>
          <p:spPr>
            <a:xfrm>
              <a:off x="7661474" y="5702657"/>
              <a:ext cx="3641681" cy="1169551"/>
            </a:xfrm>
            <a:prstGeom prst="roundRect">
              <a:avLst/>
            </a:prstGeom>
            <a:solidFill>
              <a:srgbClr val="1086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539750" indent="-174625" algn="ctr"/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Download </a:t>
              </a:r>
            </a:p>
            <a:p>
              <a:pPr marL="539750" indent="-174625" algn="ctr"/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Incident Data from </a:t>
              </a:r>
            </a:p>
            <a:p>
              <a:pPr marL="539750" indent="-174625" algn="ctr"/>
              <a:r>
                <a:rPr lang="en-US"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Safetyon.com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pic>
          <p:nvPicPr>
            <p:cNvPr id="5" name="Graphic 4" descr="Link with solid fill">
              <a:extLst>
                <a:ext uri="{FF2B5EF4-FFF2-40B4-BE49-F238E27FC236}">
                  <a16:creationId xmlns:a16="http://schemas.microsoft.com/office/drawing/2014/main" id="{AEC1038D-B560-754A-672C-267D11E372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25276" y="6013993"/>
              <a:ext cx="612000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4075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033A3ECDFC6C458C963887643E8F78" ma:contentTypeVersion="12" ma:contentTypeDescription="Create a new document." ma:contentTypeScope="" ma:versionID="c515f7ddaa2eec05d1ffa82fb470ae7c">
  <xsd:schema xmlns:xsd="http://www.w3.org/2001/XMLSchema" xmlns:xs="http://www.w3.org/2001/XMLSchema" xmlns:p="http://schemas.microsoft.com/office/2006/metadata/properties" xmlns:ns2="a24d275d-9d9e-4d02-bb4e-162c7ebb1a03" xmlns:ns3="38bf153d-270c-47f3-8496-4d541395077b" targetNamespace="http://schemas.microsoft.com/office/2006/metadata/properties" ma:root="true" ma:fieldsID="e924c867f3b624ebe756f13aa54e60bd" ns2:_="" ns3:_="">
    <xsd:import namespace="a24d275d-9d9e-4d02-bb4e-162c7ebb1a03"/>
    <xsd:import namespace="38bf153d-270c-47f3-8496-4d54139507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BillingMetadata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4d275d-9d9e-4d02-bb4e-162c7ebb1a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049f67f5-16ba-4767-9c7c-402f9af907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bf153d-270c-47f3-8496-4d541395077b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678021f-e470-4275-9220-3f49cfa1ccd3}" ma:internalName="TaxCatchAll" ma:showField="CatchAllData" ma:web="38bf153d-270c-47f3-8496-4d54139507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8bf153d-270c-47f3-8496-4d541395077b" xsi:nil="true"/>
    <lcf76f155ced4ddcb4097134ff3c332f xmlns="a24d275d-9d9e-4d02-bb4e-162c7ebb1a0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4FA7766-3F8E-45F2-9A15-EB82430ED6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4d275d-9d9e-4d02-bb4e-162c7ebb1a03"/>
    <ds:schemaRef ds:uri="38bf153d-270c-47f3-8496-4d54139507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107692F-83A7-4FE3-9A96-33C2CC3583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AC1D4C-80FF-427E-8F08-DE98FE732ED9}">
  <ds:schemaRefs>
    <ds:schemaRef ds:uri="http://schemas.microsoft.com/office/2006/metadata/properties"/>
    <ds:schemaRef ds:uri="http://schemas.microsoft.com/office/infopath/2007/PartnerControls"/>
    <ds:schemaRef ds:uri="38bf153d-270c-47f3-8496-4d541395077b"/>
    <ds:schemaRef ds:uri="a24d275d-9d9e-4d02-bb4e-162c7ebb1a0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8850</TotalTime>
  <Words>1477</Words>
  <Application>Microsoft Office PowerPoint</Application>
  <PresentationFormat>Widescreen</PresentationFormat>
  <Paragraphs>253</Paragraphs>
  <Slides>20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Nova Garabetian</dc:creator>
  <cp:keywords/>
  <dc:description/>
  <cp:lastModifiedBy>Nova Garabetian</cp:lastModifiedBy>
  <cp:revision>51</cp:revision>
  <dcterms:created xsi:type="dcterms:W3CDTF">2025-11-24T08:56:58Z</dcterms:created>
  <dcterms:modified xsi:type="dcterms:W3CDTF">2026-03-05T13:22:04Z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0x01010061033A3ECDFC6C458C963887643E8F78</vt:lpwstr>
  </property>
  <property fmtid="{D5CDD505-2E9C-101B-9397-08002B2CF9AE}" pid="3" name="MediaServiceImageTags">
    <vt:lpwstr/>
  </property>
</Properties>
</file>