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01" r:id="rId5"/>
    <p:sldId id="325" r:id="rId6"/>
    <p:sldId id="303" r:id="rId7"/>
    <p:sldId id="331" r:id="rId8"/>
    <p:sldId id="328" r:id="rId9"/>
    <p:sldId id="322" r:id="rId10"/>
    <p:sldId id="3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8388E-3F45-4119-B200-49859F75975F}" v="1" dt="2025-06-20T10:09:59.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Burton" userId="62a4817e-bc24-4eee-95b1-6275ca254eb4" providerId="ADAL" clId="{A8D8388E-3F45-4119-B200-49859F75975F}"/>
    <pc:docChg chg="custSel modSld">
      <pc:chgData name="Olivia Burton" userId="62a4817e-bc24-4eee-95b1-6275ca254eb4" providerId="ADAL" clId="{A8D8388E-3F45-4119-B200-49859F75975F}" dt="2025-06-20T10:10:11.421" v="3" actId="1076"/>
      <pc:docMkLst>
        <pc:docMk/>
      </pc:docMkLst>
      <pc:sldChg chg="addSp delSp modSp mod delAnim modAnim">
        <pc:chgData name="Olivia Burton" userId="62a4817e-bc24-4eee-95b1-6275ca254eb4" providerId="ADAL" clId="{A8D8388E-3F45-4119-B200-49859F75975F}" dt="2025-06-20T10:10:11.421" v="3" actId="1076"/>
        <pc:sldMkLst>
          <pc:docMk/>
          <pc:sldMk cId="4064644200" sldId="328"/>
        </pc:sldMkLst>
        <pc:picChg chg="del">
          <ac:chgData name="Olivia Burton" userId="62a4817e-bc24-4eee-95b1-6275ca254eb4" providerId="ADAL" clId="{A8D8388E-3F45-4119-B200-49859F75975F}" dt="2025-06-20T10:09:17.040" v="0" actId="478"/>
          <ac:picMkLst>
            <pc:docMk/>
            <pc:sldMk cId="4064644200" sldId="328"/>
            <ac:picMk id="2" creationId="{7510BEE5-BFCA-9C4F-1C25-9EAE79A83E26}"/>
          </ac:picMkLst>
        </pc:picChg>
        <pc:picChg chg="add mod">
          <ac:chgData name="Olivia Burton" userId="62a4817e-bc24-4eee-95b1-6275ca254eb4" providerId="ADAL" clId="{A8D8388E-3F45-4119-B200-49859F75975F}" dt="2025-06-20T10:10:11.421" v="3" actId="1076"/>
          <ac:picMkLst>
            <pc:docMk/>
            <pc:sldMk cId="4064644200" sldId="328"/>
            <ac:picMk id="7" creationId="{1188D577-85A9-3A49-4FF4-C57F27ED385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99C1D-1DEB-4187-BC8D-DD6DFC8974B1}" type="datetimeFigureOut">
              <a:rPr lang="en-GB" smtClean="0"/>
              <a:t>20/06/2025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45A62-21CD-4772-9F76-00E22E800B33}" type="slidenum">
              <a:rPr lang="en-GB" smtClean="0"/>
              <a:t>‹#›</a:t>
            </a:fld>
            <a:endParaRPr lang="en-GB"/>
          </a:p>
        </p:txBody>
      </p:sp>
    </p:spTree>
    <p:extLst>
      <p:ext uri="{BB962C8B-B14F-4D97-AF65-F5344CB8AC3E}">
        <p14:creationId xmlns:p14="http://schemas.microsoft.com/office/powerpoint/2010/main" val="991835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solidFill>
                <a:srgbClr val="231F58"/>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79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B719-9DD8-FB67-EECF-C01A3D269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09546-C1D2-E2C6-3E8D-C855425EC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FC1E7-691E-2ABF-0B7B-7A2356FC9ABA}"/>
              </a:ext>
            </a:extLst>
          </p:cNvPr>
          <p:cNvSpPr>
            <a:spLocks noGrp="1"/>
          </p:cNvSpPr>
          <p:nvPr>
            <p:ph type="body" idx="1"/>
          </p:nvPr>
        </p:nvSpPr>
        <p:spPr/>
        <p:txBody>
          <a:bodyPr/>
          <a:lstStyle/>
          <a:p>
            <a:pPr marL="0" indent="0" algn="l">
              <a:buFont typeface="Arial" panose="020B0604020202020204" pitchFamily="34" charset="0"/>
              <a:buNone/>
            </a:pPr>
            <a:r>
              <a:rPr lang="en-GB" err="1">
                <a:solidFill>
                  <a:srgbClr val="212529"/>
                </a:solidFill>
                <a:latin typeface="Arial" panose="020B0604020202020204" pitchFamily="34" charset="0"/>
              </a:rPr>
              <a:t>SafetyOn</a:t>
            </a:r>
            <a:endParaRPr lang="en-GB">
              <a:solidFill>
                <a:srgbClr val="212529"/>
              </a:solidFill>
              <a:latin typeface="Arial" panose="020B0604020202020204" pitchFamily="34" charset="0"/>
            </a:endParaRPr>
          </a:p>
          <a:p>
            <a:pPr marL="285750" indent="-285750" algn="l">
              <a:buFont typeface="Arial" panose="020B0604020202020204" pitchFamily="34" charset="0"/>
              <a:buChar char="•"/>
            </a:pPr>
            <a:r>
              <a:rPr lang="en-GB">
                <a:solidFill>
                  <a:srgbClr val="212529"/>
                </a:solidFill>
                <a:latin typeface="Arial" panose="020B0604020202020204" pitchFamily="34" charset="0"/>
              </a:rPr>
              <a:t>P</a:t>
            </a:r>
            <a:r>
              <a:rPr lang="en-GB" b="0" i="0">
                <a:solidFill>
                  <a:srgbClr val="212529"/>
                </a:solidFill>
                <a:effectLst/>
                <a:latin typeface="Arial" panose="020B0604020202020204" pitchFamily="34" charset="0"/>
              </a:rPr>
              <a:t>rovide health and safety leadership across the onshore wind industry </a:t>
            </a:r>
          </a:p>
          <a:p>
            <a:pPr marL="285750" indent="-285750" algn="l">
              <a:buFont typeface="Arial" panose="020B0604020202020204" pitchFamily="34" charset="0"/>
              <a:buChar char="•"/>
            </a:pPr>
            <a:r>
              <a:rPr lang="en-GB">
                <a:solidFill>
                  <a:srgbClr val="212529"/>
                </a:solidFill>
                <a:latin typeface="Arial" panose="020B0604020202020204" pitchFamily="34" charset="0"/>
              </a:rPr>
              <a:t>S</a:t>
            </a:r>
            <a:r>
              <a:rPr lang="en-GB" b="0" i="0">
                <a:solidFill>
                  <a:srgbClr val="212529"/>
                </a:solidFill>
                <a:effectLst/>
                <a:latin typeface="Arial" panose="020B0604020202020204" pitchFamily="34" charset="0"/>
              </a:rPr>
              <a:t>eek participation of companies from across the onshore wind industry and partner with relevant trade organisations, consultancies and others</a:t>
            </a:r>
          </a:p>
          <a:p>
            <a:pPr marL="285750" indent="-285750" algn="l">
              <a:buFont typeface="Arial" panose="020B0604020202020204" pitchFamily="34" charset="0"/>
              <a:buChar char="•"/>
            </a:pPr>
            <a:r>
              <a:rPr lang="en-GB">
                <a:solidFill>
                  <a:srgbClr val="212529"/>
                </a:solidFill>
                <a:latin typeface="Arial" panose="020B0604020202020204" pitchFamily="34" charset="0"/>
              </a:rPr>
              <a:t>M</a:t>
            </a:r>
            <a:r>
              <a:rPr lang="en-GB" b="0" i="0">
                <a:solidFill>
                  <a:srgbClr val="212529"/>
                </a:solidFill>
                <a:effectLst/>
                <a:latin typeface="Arial" panose="020B0604020202020204" pitchFamily="34" charset="0"/>
              </a:rPr>
              <a:t>onitor and gather data on the health and safety performance of the industry </a:t>
            </a:r>
          </a:p>
          <a:p>
            <a:pPr marL="285750" indent="-285750" algn="l">
              <a:buFont typeface="Arial" panose="020B0604020202020204" pitchFamily="34" charset="0"/>
              <a:buChar char="•"/>
            </a:pPr>
            <a:r>
              <a:rPr lang="en-GB">
                <a:solidFill>
                  <a:srgbClr val="212529"/>
                </a:solidFill>
                <a:latin typeface="Arial" panose="020B0604020202020204" pitchFamily="34" charset="0"/>
              </a:rPr>
              <a:t>M</a:t>
            </a:r>
            <a:r>
              <a:rPr lang="en-GB" b="0" i="0">
                <a:solidFill>
                  <a:srgbClr val="212529"/>
                </a:solidFill>
                <a:effectLst/>
                <a:latin typeface="Arial" panose="020B0604020202020204" pitchFamily="34" charset="0"/>
              </a:rPr>
              <a:t>ake use of and ensure effective communication of new and existing good practice and experience both from the UK, Ireland and internationally</a:t>
            </a:r>
          </a:p>
          <a:p>
            <a:pPr marL="285750" indent="-285750" algn="l">
              <a:buFont typeface="Arial" panose="020B0604020202020204" pitchFamily="34" charset="0"/>
              <a:buChar char="•"/>
            </a:pPr>
            <a:r>
              <a:rPr lang="en-GB">
                <a:solidFill>
                  <a:srgbClr val="212529"/>
                </a:solidFill>
                <a:latin typeface="Arial" panose="020B0604020202020204" pitchFamily="34" charset="0"/>
              </a:rPr>
              <a:t>S</a:t>
            </a:r>
            <a:r>
              <a:rPr lang="en-GB" b="0" i="0">
                <a:solidFill>
                  <a:srgbClr val="212529"/>
                </a:solidFill>
                <a:effectLst/>
                <a:latin typeface="Arial" panose="020B0604020202020204" pitchFamily="34" charset="0"/>
              </a:rPr>
              <a:t>hare knowledge and good practice with associated industries, including offshore wind, conventional generation and power networks, in the UK, Ireland and beyond as appropriate</a:t>
            </a:r>
          </a:p>
          <a:p>
            <a:pPr marL="0" indent="0" algn="l">
              <a:buFont typeface="Arial" panose="020B0604020202020204" pitchFamily="34" charset="0"/>
              <a:buNone/>
            </a:pPr>
            <a:r>
              <a:rPr lang="en-GB" b="0" i="0">
                <a:solidFill>
                  <a:srgbClr val="212529"/>
                </a:solidFill>
                <a:effectLst/>
                <a:latin typeface="Arial" panose="020B0604020202020204" pitchFamily="34" charset="0"/>
              </a:rPr>
              <a:t>G+</a:t>
            </a:r>
          </a:p>
          <a:p>
            <a:pPr algn="l">
              <a:buNone/>
            </a:pPr>
            <a:r>
              <a:rPr lang="en-GB" b="1" i="0">
                <a:solidFill>
                  <a:srgbClr val="222222"/>
                </a:solidFill>
                <a:effectLst/>
                <a:latin typeface="Arial" panose="020B0604020202020204" pitchFamily="34" charset="0"/>
              </a:rPr>
              <a:t>G+ is the global health and safety organisation,</a:t>
            </a:r>
            <a:r>
              <a:rPr lang="en-GB" b="0" i="0">
                <a:solidFill>
                  <a:srgbClr val="222222"/>
                </a:solidFill>
                <a:effectLst/>
                <a:latin typeface="Arial" panose="020B0604020202020204" pitchFamily="34" charset="0"/>
              </a:rPr>
              <a:t> bringing together the offshore wind industry to pursue shared goals and outcomes. It is run in partnership with the Energy Institute, which provides the secretariat and supports its work.</a:t>
            </a:r>
          </a:p>
          <a:p>
            <a:pPr algn="l">
              <a:buNone/>
            </a:pPr>
            <a:r>
              <a:rPr lang="en-GB" b="0" i="0">
                <a:solidFill>
                  <a:srgbClr val="222222"/>
                </a:solidFill>
                <a:effectLst/>
                <a:latin typeface="Arial" panose="020B0604020202020204" pitchFamily="34" charset="0"/>
              </a:rPr>
              <a:t>The G+ main work areas:</a:t>
            </a:r>
          </a:p>
          <a:p>
            <a:pPr algn="l">
              <a:buFont typeface="Arial" panose="020B0604020202020204" pitchFamily="34" charset="0"/>
              <a:buChar char="•"/>
            </a:pPr>
            <a:r>
              <a:rPr lang="en-GB" b="0" i="0">
                <a:solidFill>
                  <a:srgbClr val="222222"/>
                </a:solidFill>
                <a:effectLst/>
                <a:latin typeface="Arial" panose="020B0604020202020204" pitchFamily="34" charset="0"/>
              </a:rPr>
              <a:t>Incident data reporting</a:t>
            </a:r>
          </a:p>
          <a:p>
            <a:pPr algn="l">
              <a:buFont typeface="Arial" panose="020B0604020202020204" pitchFamily="34" charset="0"/>
              <a:buChar char="•"/>
            </a:pPr>
            <a:r>
              <a:rPr lang="en-GB" b="0" i="0">
                <a:solidFill>
                  <a:srgbClr val="222222"/>
                </a:solidFill>
                <a:effectLst/>
                <a:latin typeface="Arial" panose="020B0604020202020204" pitchFamily="34" charset="0"/>
              </a:rPr>
              <a:t>Good practice guidance</a:t>
            </a:r>
          </a:p>
          <a:p>
            <a:pPr algn="l">
              <a:buFont typeface="Arial" panose="020B0604020202020204" pitchFamily="34" charset="0"/>
              <a:buChar char="•"/>
            </a:pPr>
            <a:r>
              <a:rPr lang="en-GB" b="0" i="0">
                <a:solidFill>
                  <a:srgbClr val="222222"/>
                </a:solidFill>
                <a:effectLst/>
                <a:latin typeface="Arial" panose="020B0604020202020204" pitchFamily="34" charset="0"/>
              </a:rPr>
              <a:t>Safe by Design workshops</a:t>
            </a:r>
          </a:p>
          <a:p>
            <a:pPr algn="l">
              <a:buFont typeface="Arial" panose="020B0604020202020204" pitchFamily="34" charset="0"/>
              <a:buChar char="•"/>
            </a:pPr>
            <a:r>
              <a:rPr lang="en-GB" b="0" i="0">
                <a:solidFill>
                  <a:srgbClr val="222222"/>
                </a:solidFill>
                <a:effectLst/>
                <a:latin typeface="Arial" panose="020B0604020202020204" pitchFamily="34" charset="0"/>
              </a:rPr>
              <a:t>Learning from incidents</a:t>
            </a:r>
          </a:p>
          <a:p>
            <a:pPr algn="l">
              <a:buFont typeface="Arial" panose="020B0604020202020204" pitchFamily="34" charset="0"/>
              <a:buChar char="•"/>
            </a:pPr>
            <a:r>
              <a:rPr lang="en-GB" b="0" i="0">
                <a:solidFill>
                  <a:srgbClr val="222222"/>
                </a:solidFill>
                <a:effectLst/>
                <a:latin typeface="Arial" panose="020B0604020202020204" pitchFamily="34" charset="0"/>
              </a:rPr>
              <a:t>Wind Turbine Safety Rules</a:t>
            </a:r>
          </a:p>
          <a:p>
            <a:pPr algn="l">
              <a:buFont typeface="Arial" panose="020B0604020202020204" pitchFamily="34" charset="0"/>
              <a:buChar char="•"/>
            </a:pPr>
            <a:r>
              <a:rPr lang="en-GB" b="0" i="0">
                <a:solidFill>
                  <a:srgbClr val="222222"/>
                </a:solidFill>
                <a:effectLst/>
                <a:latin typeface="Arial" panose="020B0604020202020204" pitchFamily="34" charset="0"/>
              </a:rPr>
              <a:t>Lifesaving Rules</a:t>
            </a:r>
            <a:endParaRPr lang="en-GB" b="0" i="0">
              <a:solidFill>
                <a:srgbClr val="212529"/>
              </a:solidFill>
              <a:effectLst/>
              <a:latin typeface="Arial" panose="020B0604020202020204" pitchFamily="34" charset="0"/>
            </a:endParaRPr>
          </a:p>
          <a:p>
            <a:endParaRPr lang="en-GB"/>
          </a:p>
        </p:txBody>
      </p:sp>
      <p:sp>
        <p:nvSpPr>
          <p:cNvPr id="4" name="Slide Number Placeholder 3">
            <a:extLst>
              <a:ext uri="{FF2B5EF4-FFF2-40B4-BE49-F238E27FC236}">
                <a16:creationId xmlns:a16="http://schemas.microsoft.com/office/drawing/2014/main" id="{2813371C-251B-B981-7D73-D868075622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21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71CEE-8E94-CC33-F322-8DFEE1AC1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BA3C4-FCFC-826E-06ED-6C00848EC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6A710-49B0-A7CD-760E-F574BBFCE5F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3BEC10C-5A0D-5203-4A84-E6880F2A37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78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63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D07F1-DA87-ADAB-5DC4-CC929FC7A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0051A-1078-93F1-E007-6DBE3BE47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75D37-BE1C-0F9E-22CA-C1613D99099A}"/>
              </a:ext>
            </a:extLst>
          </p:cNvPr>
          <p:cNvSpPr>
            <a:spLocks noGrp="1"/>
          </p:cNvSpPr>
          <p:nvPr>
            <p:ph type="body" idx="1"/>
          </p:nvPr>
        </p:nvSpPr>
        <p:spPr/>
        <p:txBody>
          <a:bodyPr/>
          <a:lstStyle/>
          <a:p>
            <a:pPr algn="l"/>
            <a:r>
              <a:rPr lang="en-GB" b="0" i="0" dirty="0">
                <a:solidFill>
                  <a:srgbClr val="1C1D22"/>
                </a:solidFill>
                <a:effectLst/>
                <a:latin typeface="Arial" panose="020B0604020202020204" pitchFamily="34" charset="0"/>
              </a:rPr>
              <a:t>Additional questions to encourage discussion:</a:t>
            </a:r>
          </a:p>
          <a:p>
            <a:pPr marL="228600" indent="-228600" algn="l">
              <a:buAutoNum type="arabicPeriod"/>
            </a:pPr>
            <a:r>
              <a:rPr lang="en-GB" b="0" i="0" dirty="0">
                <a:solidFill>
                  <a:srgbClr val="1C1D22"/>
                </a:solidFill>
                <a:effectLst/>
                <a:latin typeface="Arial" panose="020B0604020202020204" pitchFamily="34" charset="0"/>
              </a:rPr>
              <a:t>Where was the design issue located? On the turbine? Vessel? Warehouse? What could be done about it?</a:t>
            </a:r>
          </a:p>
          <a:p>
            <a:pPr marL="228600" indent="-228600" algn="l">
              <a:buAutoNum type="arabicPeriod"/>
            </a:pPr>
            <a:r>
              <a:rPr lang="en-GB" b="0" i="0" dirty="0">
                <a:solidFill>
                  <a:srgbClr val="1C1D22"/>
                </a:solidFill>
                <a:effectLst/>
                <a:latin typeface="Arial" panose="020B0604020202020204" pitchFamily="34" charset="0"/>
              </a:rPr>
              <a:t>What temporary solutions could be considered in the interim? How would you address it with your team? If there are no alternatives to alleviate the manual handling risk, what should you do? Could a task present a risk to specific individuals (</a:t>
            </a:r>
            <a:r>
              <a:rPr lang="en-GB" b="0" i="0" dirty="0" err="1">
                <a:solidFill>
                  <a:srgbClr val="1C1D22"/>
                </a:solidFill>
                <a:effectLst/>
                <a:latin typeface="Arial" panose="020B0604020202020204" pitchFamily="34" charset="0"/>
              </a:rPr>
              <a:t>eg</a:t>
            </a:r>
            <a:r>
              <a:rPr lang="en-GB" b="0" i="0" dirty="0">
                <a:solidFill>
                  <a:srgbClr val="1C1D22"/>
                </a:solidFill>
                <a:effectLst/>
                <a:latin typeface="Arial" panose="020B0604020202020204" pitchFamily="34" charset="0"/>
              </a:rPr>
              <a:t> if there is a height difference, for one example) what would you do then?</a:t>
            </a:r>
          </a:p>
          <a:p>
            <a:pPr marL="228600" indent="-228600" algn="l">
              <a:buAutoNum type="arabicPeriod"/>
            </a:pPr>
            <a:r>
              <a:rPr lang="en-GB" b="0" i="0" dirty="0">
                <a:solidFill>
                  <a:srgbClr val="1C1D22"/>
                </a:solidFill>
                <a:effectLst/>
                <a:latin typeface="Arial" panose="020B0604020202020204" pitchFamily="34" charset="0"/>
              </a:rPr>
              <a:t>Who could you tell? If you communicate this with your supervisor (or equivalent), how should they feed it back up the chain to improve future designs? Have you seen this happen?</a:t>
            </a:r>
          </a:p>
          <a:p>
            <a:pPr marL="228600" indent="-228600" algn="l">
              <a:buAutoNum type="arabicPeriod"/>
            </a:pPr>
            <a:r>
              <a:rPr lang="en-GB" b="0" i="0" dirty="0">
                <a:solidFill>
                  <a:srgbClr val="1C1D22"/>
                </a:solidFill>
                <a:effectLst/>
                <a:latin typeface="Arial" panose="020B0604020202020204" pitchFamily="34" charset="0"/>
              </a:rPr>
              <a:t>Do you feel the feedback loop is transparent enough? Is it possible to track the progress of your feedback? Do you feel comfortable sharing improvements with your team and superiors?</a:t>
            </a:r>
          </a:p>
        </p:txBody>
      </p:sp>
      <p:sp>
        <p:nvSpPr>
          <p:cNvPr id="4" name="Slide Number Placeholder 3">
            <a:extLst>
              <a:ext uri="{FF2B5EF4-FFF2-40B4-BE49-F238E27FC236}">
                <a16:creationId xmlns:a16="http://schemas.microsoft.com/office/drawing/2014/main" id="{413007DC-D09D-9495-0025-7FD151DE03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697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A2F6B-18A2-B8ED-E3B2-2388915E1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8B71CC-E775-F927-E4AE-1AF01262F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4E7F3-AC0D-774E-828A-0C47CAA2F78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C1110E-E9F4-338C-C756-3FCBAB8471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5C061-E383-47C7-A236-6F4AAB4E85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03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9F6B-A99A-FF2F-A169-971EFEA1D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9B4552-17FD-585F-925F-792998E3E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366A9E-6AD5-3D3E-AF50-0E54EE48F1F2}"/>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37533EF9-AD85-614D-FF2C-82E287AE32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06388-BEFB-88A6-6DBA-CC07DB1416E0}"/>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334091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53E4-3E92-0767-446C-8F07381B57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A822BE-E790-0EFB-AA86-D7D5E4EAA3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D7BD5A-3E42-1EF4-B48D-F34BB9BFCDAC}"/>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512F4C0A-E1A2-B73F-5AF3-7674248548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D777F-83E5-B737-F442-03802E70464B}"/>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385888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8F26FC-B55E-6AEB-8B5F-6F67637615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8FC80E-A6A0-F60D-D68F-9FCD8D91D5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3059D9-5623-CF95-3D33-B95037CFE5CD}"/>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E7EABBD4-710A-B8B1-B4E7-8B0BEE740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5D2252-F75B-623B-884A-242CC634CEC4}"/>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193467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8006D-A7E7-DA38-1A5A-96884546D6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7F4A93-3627-57BB-7821-009842ABD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88EF00-029F-7172-C5CA-83C4C98FC889}"/>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39E00A81-FB2F-9194-0066-14DA29EAB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7BE9AD-1B76-9637-6111-BEA018C7F5AB}"/>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131992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B4AD-5E23-00DA-C21A-AF0F062BF0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154999-779E-6638-CA74-C03C62652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D492A4-64E4-6CB4-27B3-3A5F5B10621C}"/>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A07ECC7B-5C70-2DA3-CD75-7020409B50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20EB91-28B5-8478-BA2F-39E4BCACD717}"/>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160253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5A31-D7AE-4D9B-D9E9-7560FF4796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17A364-0442-76EE-E1F9-D0496E6F5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B6BC2F-3E0D-C804-0D28-859A0609B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B24F67-179F-C525-7E9D-02D1A90288BA}"/>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6" name="Footer Placeholder 5">
            <a:extLst>
              <a:ext uri="{FF2B5EF4-FFF2-40B4-BE49-F238E27FC236}">
                <a16:creationId xmlns:a16="http://schemas.microsoft.com/office/drawing/2014/main" id="{9B2BC6B0-E7B9-2BA9-002A-EFF1B4B982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F9CF9F-D1FF-8A89-DA9D-A60E0C08579C}"/>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260207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FF6C-6ADA-7B11-7FC6-25C81E2092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4F7E18-559B-8F2A-0AB0-9C487B412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44EAAB-D397-1F9A-5DE8-D5B641D7A1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4251AE-FF89-791B-4FEC-D8FB653A8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4D78C-F7DD-2649-D709-CCD0508009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C053A1-9378-5AF2-89D6-234986C306A4}"/>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8" name="Footer Placeholder 7">
            <a:extLst>
              <a:ext uri="{FF2B5EF4-FFF2-40B4-BE49-F238E27FC236}">
                <a16:creationId xmlns:a16="http://schemas.microsoft.com/office/drawing/2014/main" id="{466BA091-3D16-5DEB-F6BC-D83BBB6252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23E7D9-CAEF-A073-9AAF-CE4FE0807E1B}"/>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217983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9A63-95ED-A98C-F918-85397A3328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9C52BE-244C-53D1-4C91-ECA98FE00059}"/>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4" name="Footer Placeholder 3">
            <a:extLst>
              <a:ext uri="{FF2B5EF4-FFF2-40B4-BE49-F238E27FC236}">
                <a16:creationId xmlns:a16="http://schemas.microsoft.com/office/drawing/2014/main" id="{078D9D1E-AAC8-65D0-3EF0-FDBD2D94ED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8047C2-449D-A45B-10B8-064DC69D1360}"/>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354456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D4DE3-730F-750B-31F5-8CB70081EB3D}"/>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3" name="Footer Placeholder 2">
            <a:extLst>
              <a:ext uri="{FF2B5EF4-FFF2-40B4-BE49-F238E27FC236}">
                <a16:creationId xmlns:a16="http://schemas.microsoft.com/office/drawing/2014/main" id="{7E107C09-49A0-6289-034A-9D150B8F26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23A585-C273-A19A-527F-451677843553}"/>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172243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36AE-1B76-6418-2016-9E818492F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DA815C-4D42-2F1D-6215-3AF12DAFFE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7A970B-70CE-D918-DCFE-D125071E7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85B40-F34E-E406-C0F4-1569D1B58469}"/>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6" name="Footer Placeholder 5">
            <a:extLst>
              <a:ext uri="{FF2B5EF4-FFF2-40B4-BE49-F238E27FC236}">
                <a16:creationId xmlns:a16="http://schemas.microsoft.com/office/drawing/2014/main" id="{E3F7D666-4CEC-2B5A-B591-6F8ED3A39C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25608-4D9F-8E55-5630-030C0D25CC77}"/>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206238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C348-7E33-A26B-762A-61B21F9A7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0924CB-43D5-183D-D597-FCCD81821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305088-0CEE-D37A-1D6D-7CEBE5C2A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9C925-ADD7-2D7E-58C9-65BDE145FCEE}"/>
              </a:ext>
            </a:extLst>
          </p:cNvPr>
          <p:cNvSpPr>
            <a:spLocks noGrp="1"/>
          </p:cNvSpPr>
          <p:nvPr>
            <p:ph type="dt" sz="half" idx="10"/>
          </p:nvPr>
        </p:nvSpPr>
        <p:spPr/>
        <p:txBody>
          <a:bodyPr/>
          <a:lstStyle/>
          <a:p>
            <a:fld id="{B71B3B13-A404-4D7B-AF8C-D4E90A168B8A}" type="datetimeFigureOut">
              <a:rPr lang="en-GB" smtClean="0"/>
              <a:t>20/06/2025</a:t>
            </a:fld>
            <a:endParaRPr lang="en-GB"/>
          </a:p>
        </p:txBody>
      </p:sp>
      <p:sp>
        <p:nvSpPr>
          <p:cNvPr id="6" name="Footer Placeholder 5">
            <a:extLst>
              <a:ext uri="{FF2B5EF4-FFF2-40B4-BE49-F238E27FC236}">
                <a16:creationId xmlns:a16="http://schemas.microsoft.com/office/drawing/2014/main" id="{4FF4D5B0-0594-2A57-8D21-54DD5B6B01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B37FEA-9E97-1104-84C2-50F317ABDB69}"/>
              </a:ext>
            </a:extLst>
          </p:cNvPr>
          <p:cNvSpPr>
            <a:spLocks noGrp="1"/>
          </p:cNvSpPr>
          <p:nvPr>
            <p:ph type="sldNum" sz="quarter" idx="12"/>
          </p:nvPr>
        </p:nvSpPr>
        <p:spPr/>
        <p:txBody>
          <a:bodyPr/>
          <a:lstStyle/>
          <a:p>
            <a:fld id="{0FB91CF4-32E9-4E78-83E3-D9B4E24A1AFF}" type="slidenum">
              <a:rPr lang="en-GB" smtClean="0"/>
              <a:t>‹#›</a:t>
            </a:fld>
            <a:endParaRPr lang="en-GB"/>
          </a:p>
        </p:txBody>
      </p:sp>
    </p:spTree>
    <p:extLst>
      <p:ext uri="{BB962C8B-B14F-4D97-AF65-F5344CB8AC3E}">
        <p14:creationId xmlns:p14="http://schemas.microsoft.com/office/powerpoint/2010/main" val="153331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EDE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CC27C8-D2D0-AF0E-BF49-FE14E186F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063B85-A1F9-4EFB-0446-60F5F5652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8BD51-A271-2FE7-76EC-E36096AAB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B3B13-A404-4D7B-AF8C-D4E90A168B8A}" type="datetimeFigureOut">
              <a:rPr lang="en-GB" smtClean="0"/>
              <a:t>20/06/2025</a:t>
            </a:fld>
            <a:endParaRPr lang="en-GB"/>
          </a:p>
        </p:txBody>
      </p:sp>
      <p:sp>
        <p:nvSpPr>
          <p:cNvPr id="5" name="Footer Placeholder 4">
            <a:extLst>
              <a:ext uri="{FF2B5EF4-FFF2-40B4-BE49-F238E27FC236}">
                <a16:creationId xmlns:a16="http://schemas.microsoft.com/office/drawing/2014/main" id="{BDD53E36-4ABB-DDC0-5CAF-44F3F0A19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480D3F-AA42-F580-3AFF-23908B33F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91CF4-32E9-4E78-83E3-D9B4E24A1AFF}" type="slidenum">
              <a:rPr lang="en-GB" smtClean="0"/>
              <a:t>‹#›</a:t>
            </a:fld>
            <a:endParaRPr lang="en-GB"/>
          </a:p>
        </p:txBody>
      </p:sp>
    </p:spTree>
    <p:extLst>
      <p:ext uri="{BB962C8B-B14F-4D97-AF65-F5344CB8AC3E}">
        <p14:creationId xmlns:p14="http://schemas.microsoft.com/office/powerpoint/2010/main" val="2647186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afetyon.com/" TargetMode="External"/><Relationship Id="rId5" Type="http://schemas.openxmlformats.org/officeDocument/2006/relationships/hyperlink" Target="https://www.gplusoffshorewind.com/"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LBKkJPKIVww?start=2&amp;feature=oembed" TargetMode="Externa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png"/><Relationship Id="rId3" Type="http://schemas.openxmlformats.org/officeDocument/2006/relationships/image" Target="../media/image9.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www.gplusoffshorewind.com/" TargetMode="External"/><Relationship Id="rId10" Type="http://schemas.openxmlformats.org/officeDocument/2006/relationships/hyperlink" Target="http://www.safetyon.com/" TargetMode="External"/><Relationship Id="rId4" Type="http://schemas.openxmlformats.org/officeDocument/2006/relationships/image" Target="../media/image1.png"/><Relationship Id="rId9" Type="http://schemas.openxmlformats.org/officeDocument/2006/relationships/image" Target="../media/image13.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0BD7-19B7-3A08-20EE-7FE83E19988C}"/>
              </a:ext>
            </a:extLst>
          </p:cNvPr>
          <p:cNvSpPr>
            <a:spLocks noGrp="1"/>
          </p:cNvSpPr>
          <p:nvPr>
            <p:ph type="ctrTitle"/>
          </p:nvPr>
        </p:nvSpPr>
        <p:spPr>
          <a:xfrm>
            <a:off x="3246810" y="913181"/>
            <a:ext cx="8710396" cy="1578149"/>
          </a:xfrm>
        </p:spPr>
        <p:txBody>
          <a:bodyPr>
            <a:normAutofit/>
          </a:bodyPr>
          <a:lstStyle/>
          <a:p>
            <a:r>
              <a:rPr lang="en-GB" sz="4800">
                <a:solidFill>
                  <a:srgbClr val="231F58"/>
                </a:solidFill>
                <a:latin typeface="DM Serif Display" pitchFamily="2" charset="0"/>
              </a:rPr>
              <a:t>Addressing Manual Handling in the Wind Industry</a:t>
            </a:r>
          </a:p>
        </p:txBody>
      </p:sp>
      <p:sp>
        <p:nvSpPr>
          <p:cNvPr id="12" name="Oval 11">
            <a:extLst>
              <a:ext uri="{FF2B5EF4-FFF2-40B4-BE49-F238E27FC236}">
                <a16:creationId xmlns:a16="http://schemas.microsoft.com/office/drawing/2014/main" id="{B1748092-C0CC-9661-9A6C-21528E1321CE}"/>
              </a:ext>
            </a:extLst>
          </p:cNvPr>
          <p:cNvSpPr/>
          <p:nvPr/>
        </p:nvSpPr>
        <p:spPr>
          <a:xfrm>
            <a:off x="-3054699" y="0"/>
            <a:ext cx="6232850" cy="6858000"/>
          </a:xfrm>
          <a:prstGeom prst="ellipse">
            <a:avLst/>
          </a:prstGeom>
          <a:noFill/>
          <a:ln w="38100">
            <a:solidFill>
              <a:srgbClr val="95C1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colorful logo with a black background&#10;&#10;AI-generated content may be incorrect.">
            <a:extLst>
              <a:ext uri="{FF2B5EF4-FFF2-40B4-BE49-F238E27FC236}">
                <a16:creationId xmlns:a16="http://schemas.microsoft.com/office/drawing/2014/main" id="{0FEBA7F5-7A31-FDC4-41B3-0756F69E3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31" y="4466505"/>
            <a:ext cx="2150437" cy="2410640"/>
          </a:xfrm>
          <a:prstGeom prst="rect">
            <a:avLst/>
          </a:prstGeom>
        </p:spPr>
      </p:pic>
      <p:pic>
        <p:nvPicPr>
          <p:cNvPr id="29" name="Picture 28" descr="A blue and black logo&#10;&#10;AI-generated content may be incorrect.">
            <a:extLst>
              <a:ext uri="{FF2B5EF4-FFF2-40B4-BE49-F238E27FC236}">
                <a16:creationId xmlns:a16="http://schemas.microsoft.com/office/drawing/2014/main" id="{A89F4517-EED7-5ADC-80F3-0365F479F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8642" y="113237"/>
            <a:ext cx="1917710" cy="436095"/>
          </a:xfrm>
          <a:prstGeom prst="rect">
            <a:avLst/>
          </a:prstGeom>
        </p:spPr>
      </p:pic>
      <p:sp>
        <p:nvSpPr>
          <p:cNvPr id="30" name="Oval 29">
            <a:extLst>
              <a:ext uri="{FF2B5EF4-FFF2-40B4-BE49-F238E27FC236}">
                <a16:creationId xmlns:a16="http://schemas.microsoft.com/office/drawing/2014/main" id="{E4EC3EEB-057B-689D-D88C-A38C5372A178}"/>
              </a:ext>
            </a:extLst>
          </p:cNvPr>
          <p:cNvSpPr/>
          <p:nvPr/>
        </p:nvSpPr>
        <p:spPr>
          <a:xfrm>
            <a:off x="-3083171" y="11725"/>
            <a:ext cx="6329981" cy="6858000"/>
          </a:xfrm>
          <a:prstGeom prst="ellipse">
            <a:avLst/>
          </a:prstGeom>
          <a:noFill/>
          <a:ln w="19050">
            <a:solidFill>
              <a:srgbClr val="95C1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1E495AD1-B821-A796-9425-A9377680F4DA}"/>
              </a:ext>
            </a:extLst>
          </p:cNvPr>
          <p:cNvSpPr/>
          <p:nvPr/>
        </p:nvSpPr>
        <p:spPr>
          <a:xfrm>
            <a:off x="-3083171" y="3354"/>
            <a:ext cx="6399127" cy="6858000"/>
          </a:xfrm>
          <a:prstGeom prst="ellipse">
            <a:avLst/>
          </a:prstGeom>
          <a:noFill/>
          <a:ln w="9525">
            <a:solidFill>
              <a:srgbClr val="95C1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FB1303D-3563-4189-96BA-A22093937D6D}"/>
              </a:ext>
            </a:extLst>
          </p:cNvPr>
          <p:cNvPicPr>
            <a:picLocks noChangeAspect="1"/>
          </p:cNvPicPr>
          <p:nvPr/>
        </p:nvPicPr>
        <p:blipFill>
          <a:blip r:embed="rId5">
            <a:extLst>
              <a:ext uri="{28A0092B-C50C-407E-A947-70E740481C1C}">
                <a14:useLocalDpi xmlns:a14="http://schemas.microsoft.com/office/drawing/2010/main" val="0"/>
              </a:ext>
            </a:extLst>
          </a:blip>
          <a:srcRect l="24537" r="24537"/>
          <a:stretch/>
        </p:blipFill>
        <p:spPr>
          <a:xfrm>
            <a:off x="-3054700" y="0"/>
            <a:ext cx="6208865" cy="6858000"/>
          </a:xfrm>
          <a:prstGeom prst="ellipse">
            <a:avLst/>
          </a:prstGeom>
        </p:spPr>
      </p:pic>
      <p:sp>
        <p:nvSpPr>
          <p:cNvPr id="3" name="Title 1">
            <a:extLst>
              <a:ext uri="{FF2B5EF4-FFF2-40B4-BE49-F238E27FC236}">
                <a16:creationId xmlns:a16="http://schemas.microsoft.com/office/drawing/2014/main" id="{50DA8E75-6B03-D831-4E99-320D255EF9AC}"/>
              </a:ext>
            </a:extLst>
          </p:cNvPr>
          <p:cNvSpPr txBox="1">
            <a:spLocks/>
          </p:cNvSpPr>
          <p:nvPr/>
        </p:nvSpPr>
        <p:spPr>
          <a:xfrm>
            <a:off x="3222824" y="2491330"/>
            <a:ext cx="8710396" cy="15781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1" u="none" strike="noStrike" kern="1200" cap="none" spc="0" normalizeH="0" baseline="0" noProof="0" dirty="0">
                <a:ln>
                  <a:noFill/>
                </a:ln>
                <a:solidFill>
                  <a:srgbClr val="8EBF45"/>
                </a:solidFill>
                <a:effectLst/>
                <a:uLnTx/>
                <a:uFillTx/>
                <a:latin typeface="Noto Serif" panose="02020502060505020204" pitchFamily="18" charset="0"/>
                <a:ea typeface="Noto Serif" panose="02020502060505020204" pitchFamily="18" charset="0"/>
                <a:cs typeface="Noto Serif" panose="02020502060505020204" pitchFamily="18" charset="0"/>
              </a:rPr>
              <a:t>Toolbox Talk 3: </a:t>
            </a:r>
            <a:r>
              <a:rPr kumimoji="0" lang="en-GB" sz="3600" b="1" i="1" u="none" strike="noStrike" kern="1200" cap="none" spc="0" normalizeH="0" baseline="0" noProof="0" dirty="0">
                <a:ln>
                  <a:noFill/>
                </a:ln>
                <a:solidFill>
                  <a:srgbClr val="8EBF45"/>
                </a:solidFill>
                <a:effectLst/>
                <a:uLnTx/>
                <a:uFillTx/>
                <a:latin typeface="Noto Serif" panose="02020502060505020204" pitchFamily="18" charset="0"/>
                <a:ea typeface="Noto Serif" panose="02020502060505020204" pitchFamily="18" charset="0"/>
                <a:cs typeface="Noto Serif" panose="02020502060505020204" pitchFamily="18" charset="0"/>
              </a:rPr>
              <a:t>Designing out risk</a:t>
            </a:r>
            <a:endParaRPr kumimoji="0" lang="en-GB" sz="3600" b="0" i="1" u="none" strike="noStrike" kern="1200" cap="none" spc="0" normalizeH="0" baseline="0" noProof="0" dirty="0">
              <a:ln>
                <a:noFill/>
              </a:ln>
              <a:solidFill>
                <a:srgbClr val="8EBF45"/>
              </a:solidFill>
              <a:effectLst/>
              <a:uLnTx/>
              <a:uFillTx/>
              <a:latin typeface="Noto Serif" panose="02020502060505020204" pitchFamily="18" charset="0"/>
              <a:ea typeface="Noto Serif" panose="02020502060505020204" pitchFamily="18" charset="0"/>
              <a:cs typeface="Noto Serif" panose="02020502060505020204" pitchFamily="18" charset="0"/>
            </a:endParaRPr>
          </a:p>
        </p:txBody>
      </p:sp>
      <p:pic>
        <p:nvPicPr>
          <p:cNvPr id="8" name="Picture 7" descr="A logo with green and blue colors&#10;&#10;AI-generated content may be incorrect.">
            <a:extLst>
              <a:ext uri="{FF2B5EF4-FFF2-40B4-BE49-F238E27FC236}">
                <a16:creationId xmlns:a16="http://schemas.microsoft.com/office/drawing/2014/main" id="{B0884D24-F143-4A00-659E-6F9EB621B9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866" y="4577406"/>
            <a:ext cx="3392397" cy="2391496"/>
          </a:xfrm>
          <a:prstGeom prst="rect">
            <a:avLst/>
          </a:prstGeom>
        </p:spPr>
      </p:pic>
    </p:spTree>
    <p:extLst>
      <p:ext uri="{BB962C8B-B14F-4D97-AF65-F5344CB8AC3E}">
        <p14:creationId xmlns:p14="http://schemas.microsoft.com/office/powerpoint/2010/main" val="44487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3C944-643A-F2E5-AA1F-D49D50295C1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26D3C62-C618-767E-45B2-BF4C72D15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wind turbines&#10;&#10;Description automatically generated">
            <a:extLst>
              <a:ext uri="{FF2B5EF4-FFF2-40B4-BE49-F238E27FC236}">
                <a16:creationId xmlns:a16="http://schemas.microsoft.com/office/drawing/2014/main" id="{C23A2AFA-384C-7442-9C72-BDA2AC913B94}"/>
              </a:ext>
            </a:extLst>
          </p:cNvPr>
          <p:cNvPicPr>
            <a:picLocks noChangeAspect="1"/>
          </p:cNvPicPr>
          <p:nvPr/>
        </p:nvPicPr>
        <p:blipFill rotWithShape="1">
          <a:blip r:embed="rId3">
            <a:extLst>
              <a:ext uri="{28A0092B-C50C-407E-A947-70E740481C1C}">
                <a14:useLocalDpi xmlns:a14="http://schemas.microsoft.com/office/drawing/2010/main" val="0"/>
              </a:ext>
            </a:extLst>
          </a:blip>
          <a:srcRect t="12243" r="23096" b="10088"/>
          <a:stretch/>
        </p:blipFill>
        <p:spPr>
          <a:xfrm>
            <a:off x="20" y="1129667"/>
            <a:ext cx="12191980" cy="5728333"/>
          </a:xfrm>
          <a:prstGeom prst="rect">
            <a:avLst/>
          </a:prstGeom>
        </p:spPr>
      </p:pic>
      <p:sp>
        <p:nvSpPr>
          <p:cNvPr id="6" name="Rectangle 5">
            <a:extLst>
              <a:ext uri="{FF2B5EF4-FFF2-40B4-BE49-F238E27FC236}">
                <a16:creationId xmlns:a16="http://schemas.microsoft.com/office/drawing/2014/main" id="{F4E91874-054F-7CC4-757F-ED6529E250F8}"/>
              </a:ext>
            </a:extLst>
          </p:cNvPr>
          <p:cNvSpPr/>
          <p:nvPr/>
        </p:nvSpPr>
        <p:spPr>
          <a:xfrm>
            <a:off x="360216" y="1422400"/>
            <a:ext cx="5236696" cy="5326329"/>
          </a:xfrm>
          <a:prstGeom prst="rect">
            <a:avLst/>
          </a:prstGeom>
          <a:solidFill>
            <a:schemeClr val="bg1">
              <a:lumMod val="8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4">
            <a:extLst>
              <a:ext uri="{FF2B5EF4-FFF2-40B4-BE49-F238E27FC236}">
                <a16:creationId xmlns:a16="http://schemas.microsoft.com/office/drawing/2014/main" id="{FEAC3E02-2F09-2662-3FBA-06494A988B3D}"/>
              </a:ext>
            </a:extLst>
          </p:cNvPr>
          <p:cNvSpPr txBox="1">
            <a:spLocks/>
          </p:cNvSpPr>
          <p:nvPr/>
        </p:nvSpPr>
        <p:spPr>
          <a:xfrm>
            <a:off x="1322474" y="199707"/>
            <a:ext cx="3098802" cy="720725"/>
          </a:xfrm>
          <a:prstGeom prst="rect">
            <a:avLst/>
          </a:prstGeom>
          <a:effectLst>
            <a:outerShdw blurRad="63500" sx="102000" sy="102000" algn="ctr" rotWithShape="0">
              <a:schemeClr val="bg1">
                <a:alpha val="40000"/>
              </a:scheme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6EB885"/>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About </a:t>
            </a:r>
            <a:r>
              <a:rPr kumimoji="0" lang="en-GB" sz="3200" b="0" i="0" u="none" strike="noStrike" kern="1200" cap="none" spc="0" normalizeH="0" baseline="0" noProof="0" err="1">
                <a:ln>
                  <a:noFill/>
                </a:ln>
                <a:solidFill>
                  <a:srgbClr val="108573"/>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SafetyOn</a:t>
            </a:r>
            <a:endParaRPr kumimoji="0" lang="en-GB" sz="3200" b="0" i="0" u="none" strike="noStrike" kern="1200" cap="none" spc="0" normalizeH="0" baseline="0" noProof="0">
              <a:ln>
                <a:noFill/>
              </a:ln>
              <a:solidFill>
                <a:srgbClr val="108573"/>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endParaRPr>
          </a:p>
        </p:txBody>
      </p:sp>
      <p:sp>
        <p:nvSpPr>
          <p:cNvPr id="16" name="TextBox 15">
            <a:extLst>
              <a:ext uri="{FF2B5EF4-FFF2-40B4-BE49-F238E27FC236}">
                <a16:creationId xmlns:a16="http://schemas.microsoft.com/office/drawing/2014/main" id="{2DDCC820-F709-B69D-7C39-F2FB3430DBD4}"/>
              </a:ext>
            </a:extLst>
          </p:cNvPr>
          <p:cNvSpPr txBox="1"/>
          <p:nvPr/>
        </p:nvSpPr>
        <p:spPr>
          <a:xfrm>
            <a:off x="369993" y="1624637"/>
            <a:ext cx="5236696"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white"/>
                </a:solidFill>
                <a:effectLst/>
                <a:highlight>
                  <a:srgbClr val="108573"/>
                </a:highlight>
                <a:uLnTx/>
                <a:uFillTx/>
                <a:latin typeface="Noto Sans" panose="020B0502040504020204" pitchFamily="34" charset="0"/>
                <a:ea typeface="Noto Sans" panose="020B0502040504020204" pitchFamily="34" charset="0"/>
                <a:cs typeface="Noto Sans" panose="020B0502040504020204" pitchFamily="34" charset="0"/>
              </a:rPr>
              <a:t>Inspiring a safer and healthier onshore wind industry</a:t>
            </a:r>
            <a:endParaRPr kumimoji="0" lang="en-GB" sz="1400" b="1" i="1" u="none" strike="noStrike" kern="1200" cap="none" spc="0" normalizeH="0" baseline="0" noProof="0" dirty="0">
              <a:ln>
                <a:noFill/>
              </a:ln>
              <a:solidFill>
                <a:prstClr val="white"/>
              </a:solidFill>
              <a:effectLst/>
              <a:highlight>
                <a:srgbClr val="108573"/>
              </a:highligh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2">
            <a:extLst>
              <a:ext uri="{FF2B5EF4-FFF2-40B4-BE49-F238E27FC236}">
                <a16:creationId xmlns:a16="http://schemas.microsoft.com/office/drawing/2014/main" id="{A46B4199-E984-E598-C9D9-80846B659442}"/>
              </a:ext>
            </a:extLst>
          </p:cNvPr>
          <p:cNvSpPr txBox="1"/>
          <p:nvPr/>
        </p:nvSpPr>
        <p:spPr>
          <a:xfrm>
            <a:off x="926625" y="3556331"/>
            <a:ext cx="38905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31F58"/>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Providing advice, sharing best industry practice, promoting, innovation and creating positive change in the UK and Ireland’s onshore wind industry </a:t>
            </a:r>
          </a:p>
        </p:txBody>
      </p:sp>
      <p:sp>
        <p:nvSpPr>
          <p:cNvPr id="2" name="Title 4">
            <a:extLst>
              <a:ext uri="{FF2B5EF4-FFF2-40B4-BE49-F238E27FC236}">
                <a16:creationId xmlns:a16="http://schemas.microsoft.com/office/drawing/2014/main" id="{A09BB0BA-DBAA-8532-E70A-35D0A1C718F7}"/>
              </a:ext>
            </a:extLst>
          </p:cNvPr>
          <p:cNvSpPr txBox="1">
            <a:spLocks/>
          </p:cNvSpPr>
          <p:nvPr/>
        </p:nvSpPr>
        <p:spPr>
          <a:xfrm>
            <a:off x="9063873" y="226113"/>
            <a:ext cx="2084910" cy="720725"/>
          </a:xfrm>
          <a:prstGeom prst="rect">
            <a:avLst/>
          </a:prstGeom>
          <a:effectLst>
            <a:outerShdw blurRad="63500" sx="102000" sy="102000" algn="ctr" rotWithShape="0">
              <a:schemeClr val="bg1">
                <a:alpha val="40000"/>
              </a:scheme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00B0F0"/>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About</a:t>
            </a:r>
            <a:r>
              <a:rPr kumimoji="0" lang="en-GB" sz="3200" b="0" i="0" u="none" strike="noStrike" kern="1200" cap="none" spc="0" normalizeH="0" baseline="0" noProof="0">
                <a:ln>
                  <a:noFill/>
                </a:ln>
                <a:solidFill>
                  <a:srgbClr val="E30014"/>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 </a:t>
            </a:r>
            <a:r>
              <a:rPr kumimoji="0" lang="en-GB" sz="3200" b="0" i="0" u="none" strike="noStrike" kern="1200" cap="none" spc="0" normalizeH="0" baseline="0" noProof="0">
                <a:ln>
                  <a:noFill/>
                </a:ln>
                <a:solidFill>
                  <a:srgbClr val="231F58"/>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G+</a:t>
            </a:r>
          </a:p>
        </p:txBody>
      </p:sp>
      <p:pic>
        <p:nvPicPr>
          <p:cNvPr id="4" name="Picture 3" descr="A colorful logo with a black background&#10;&#10;AI-generated content may be incorrect.">
            <a:extLst>
              <a:ext uri="{FF2B5EF4-FFF2-40B4-BE49-F238E27FC236}">
                <a16:creationId xmlns:a16="http://schemas.microsoft.com/office/drawing/2014/main" id="{EB501FA3-B044-61CC-A164-7BE1EFE09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5430" y="0"/>
            <a:ext cx="1036570" cy="1161995"/>
          </a:xfrm>
          <a:prstGeom prst="rect">
            <a:avLst/>
          </a:prstGeom>
        </p:spPr>
      </p:pic>
      <p:sp>
        <p:nvSpPr>
          <p:cNvPr id="9" name="Rectangle 8">
            <a:extLst>
              <a:ext uri="{FF2B5EF4-FFF2-40B4-BE49-F238E27FC236}">
                <a16:creationId xmlns:a16="http://schemas.microsoft.com/office/drawing/2014/main" id="{11B6FC7D-AA65-D6C4-D4A0-6E365B214894}"/>
              </a:ext>
            </a:extLst>
          </p:cNvPr>
          <p:cNvSpPr/>
          <p:nvPr/>
        </p:nvSpPr>
        <p:spPr>
          <a:xfrm>
            <a:off x="6592040" y="1422401"/>
            <a:ext cx="5236696" cy="5326328"/>
          </a:xfrm>
          <a:prstGeom prst="rect">
            <a:avLst/>
          </a:prstGeom>
          <a:solidFill>
            <a:schemeClr val="bg1">
              <a:lumMod val="8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2D949C7-D311-F5A8-D654-452515A8AAE5}"/>
              </a:ext>
            </a:extLst>
          </p:cNvPr>
          <p:cNvSpPr txBox="1"/>
          <p:nvPr/>
        </p:nvSpPr>
        <p:spPr>
          <a:xfrm>
            <a:off x="6736625" y="1624637"/>
            <a:ext cx="493709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white"/>
                </a:solidFill>
                <a:effectLst/>
                <a:highlight>
                  <a:srgbClr val="231F58"/>
                </a:highlight>
                <a:uLnTx/>
                <a:uFillTx/>
                <a:latin typeface="Noto Sans" panose="020B0502040504020204" pitchFamily="34" charset="0"/>
                <a:ea typeface="Noto Sans" panose="020B0502040504020204" pitchFamily="34" charset="0"/>
                <a:cs typeface="Noto Sans" panose="020B0502040504020204" pitchFamily="34" charset="0"/>
              </a:rPr>
              <a:t>Global Offshore Wind Health and Safety Organisation</a:t>
            </a:r>
            <a:endParaRPr kumimoji="0" lang="en-GB" sz="1400" b="1" i="1" u="none" strike="noStrike" kern="1200" cap="none" spc="0" normalizeH="0" baseline="0" noProof="0" dirty="0">
              <a:ln>
                <a:noFill/>
              </a:ln>
              <a:solidFill>
                <a:prstClr val="white"/>
              </a:solidFill>
              <a:effectLst/>
              <a:highlight>
                <a:srgbClr val="231F58"/>
              </a:highligh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8" name="TextBox 7">
            <a:extLst>
              <a:ext uri="{FF2B5EF4-FFF2-40B4-BE49-F238E27FC236}">
                <a16:creationId xmlns:a16="http://schemas.microsoft.com/office/drawing/2014/main" id="{5E1074D1-C977-ADA5-C6DE-75A228056D9A}"/>
              </a:ext>
            </a:extLst>
          </p:cNvPr>
          <p:cNvSpPr txBox="1"/>
          <p:nvPr/>
        </p:nvSpPr>
        <p:spPr>
          <a:xfrm>
            <a:off x="7118623" y="3429000"/>
            <a:ext cx="38905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31F58"/>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Driving world class health and safety performance through collaboration on incident reporting, good practice, improving design safety and sharing lessons from incidents</a:t>
            </a:r>
          </a:p>
        </p:txBody>
      </p:sp>
      <p:sp>
        <p:nvSpPr>
          <p:cNvPr id="15" name="TextBox 14">
            <a:extLst>
              <a:ext uri="{FF2B5EF4-FFF2-40B4-BE49-F238E27FC236}">
                <a16:creationId xmlns:a16="http://schemas.microsoft.com/office/drawing/2014/main" id="{C3E6FBDD-0E8F-DC2A-DE33-748F6ECA9856}"/>
              </a:ext>
            </a:extLst>
          </p:cNvPr>
          <p:cNvSpPr txBox="1"/>
          <p:nvPr/>
        </p:nvSpPr>
        <p:spPr>
          <a:xfrm>
            <a:off x="6590515" y="6440951"/>
            <a:ext cx="52366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31F58"/>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Find out more at </a:t>
            </a:r>
            <a:r>
              <a:rPr kumimoji="0" lang="en-GB" sz="1400" b="0" i="1" u="none" strike="noStrike" kern="1200" cap="none" spc="0" normalizeH="0" baseline="0" noProof="0" dirty="0">
                <a:ln>
                  <a:noFill/>
                </a:ln>
                <a:solidFill>
                  <a:prstClr val="black"/>
                </a:solidFill>
                <a:effectLst/>
                <a:uLnTx/>
                <a:uFillTx/>
                <a:latin typeface="Noto Sans Light" panose="020B0502040504020204" pitchFamily="34" charset="0"/>
                <a:ea typeface="Noto Sans Light" panose="020B0502040504020204" pitchFamily="34" charset="0"/>
                <a:cs typeface="Noto Sans Light" panose="020B0502040504020204" pitchFamily="34" charset="0"/>
                <a:hlinkClick r:id="rId5"/>
              </a:rPr>
              <a:t>gplusoffshorewind.com</a:t>
            </a:r>
            <a:r>
              <a:rPr kumimoji="0" lang="en-GB" sz="1400" b="0" i="1" u="none" strike="noStrike" kern="1200" cap="none" spc="0" normalizeH="0" baseline="0" noProof="0" dirty="0">
                <a:ln>
                  <a:noFill/>
                </a:ln>
                <a:solidFill>
                  <a:prstClr val="black"/>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 </a:t>
            </a:r>
          </a:p>
        </p:txBody>
      </p:sp>
      <p:sp>
        <p:nvSpPr>
          <p:cNvPr id="17" name="TextBox 16">
            <a:extLst>
              <a:ext uri="{FF2B5EF4-FFF2-40B4-BE49-F238E27FC236}">
                <a16:creationId xmlns:a16="http://schemas.microsoft.com/office/drawing/2014/main" id="{99CDD824-4F2D-4885-BE85-F30B96B411E8}"/>
              </a:ext>
            </a:extLst>
          </p:cNvPr>
          <p:cNvSpPr txBox="1"/>
          <p:nvPr/>
        </p:nvSpPr>
        <p:spPr>
          <a:xfrm>
            <a:off x="359722" y="6427511"/>
            <a:ext cx="52366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31F58"/>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Find out more at </a:t>
            </a:r>
            <a:r>
              <a:rPr kumimoji="0" lang="en-GB" sz="1400" b="0" i="1" u="none" strike="noStrike" kern="1200" cap="none" spc="0" normalizeH="0" baseline="0" noProof="0" dirty="0">
                <a:ln>
                  <a:noFill/>
                </a:ln>
                <a:solidFill>
                  <a:prstClr val="black"/>
                </a:solidFill>
                <a:effectLst/>
                <a:uLnTx/>
                <a:uFillTx/>
                <a:latin typeface="Noto Sans Light" panose="020B0502040504020204" pitchFamily="34" charset="0"/>
                <a:ea typeface="Noto Sans Light" panose="020B0502040504020204" pitchFamily="34" charset="0"/>
                <a:cs typeface="Noto Sans Light" panose="020B0502040504020204" pitchFamily="34" charset="0"/>
                <a:hlinkClick r:id="rId6"/>
              </a:rPr>
              <a:t>safetyon.com</a:t>
            </a:r>
            <a:r>
              <a:rPr kumimoji="0" lang="en-GB" sz="1400" b="0" i="1" u="none" strike="noStrike" kern="1200" cap="none" spc="0" normalizeH="0" baseline="0" noProof="0" dirty="0">
                <a:ln>
                  <a:noFill/>
                </a:ln>
                <a:solidFill>
                  <a:prstClr val="black"/>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 </a:t>
            </a:r>
          </a:p>
        </p:txBody>
      </p:sp>
      <p:pic>
        <p:nvPicPr>
          <p:cNvPr id="18" name="Picture 17" descr="A blue and black logo&#10;&#10;AI-generated content may be incorrect.">
            <a:extLst>
              <a:ext uri="{FF2B5EF4-FFF2-40B4-BE49-F238E27FC236}">
                <a16:creationId xmlns:a16="http://schemas.microsoft.com/office/drawing/2014/main" id="{0DA48B3A-7887-2BB8-5262-1823C16DB6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7714" y="427001"/>
            <a:ext cx="1036571" cy="235720"/>
          </a:xfrm>
          <a:prstGeom prst="rect">
            <a:avLst/>
          </a:prstGeom>
        </p:spPr>
      </p:pic>
      <p:pic>
        <p:nvPicPr>
          <p:cNvPr id="21" name="Picture 20" descr="A logo with green and blue colors&#10;&#10;AI-generated content may be incorrect.">
            <a:extLst>
              <a:ext uri="{FF2B5EF4-FFF2-40B4-BE49-F238E27FC236}">
                <a16:creationId xmlns:a16="http://schemas.microsoft.com/office/drawing/2014/main" id="{ED5AAC34-C762-F54B-F614-1A2BF789D8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93" y="10783"/>
            <a:ext cx="1571871" cy="1108102"/>
          </a:xfrm>
          <a:prstGeom prst="rect">
            <a:avLst/>
          </a:prstGeom>
        </p:spPr>
      </p:pic>
    </p:spTree>
    <p:extLst>
      <p:ext uri="{BB962C8B-B14F-4D97-AF65-F5344CB8AC3E}">
        <p14:creationId xmlns:p14="http://schemas.microsoft.com/office/powerpoint/2010/main" val="92153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5D39-2D3F-8835-41BA-07372107F7B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35C9E65-0243-BACC-A3A3-A1025C09D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wind turbines&#10;&#10;Description automatically generated">
            <a:extLst>
              <a:ext uri="{FF2B5EF4-FFF2-40B4-BE49-F238E27FC236}">
                <a16:creationId xmlns:a16="http://schemas.microsoft.com/office/drawing/2014/main" id="{236F8CFF-24D2-423B-06FB-9A727AE65DEE}"/>
              </a:ext>
            </a:extLst>
          </p:cNvPr>
          <p:cNvPicPr>
            <a:picLocks noChangeAspect="1"/>
          </p:cNvPicPr>
          <p:nvPr/>
        </p:nvPicPr>
        <p:blipFill rotWithShape="1">
          <a:blip r:embed="rId3">
            <a:extLst>
              <a:ext uri="{28A0092B-C50C-407E-A947-70E740481C1C}">
                <a14:useLocalDpi xmlns:a14="http://schemas.microsoft.com/office/drawing/2010/main" val="0"/>
              </a:ext>
            </a:extLst>
          </a:blip>
          <a:srcRect t="12243" r="23096" b="10088"/>
          <a:stretch/>
        </p:blipFill>
        <p:spPr>
          <a:xfrm>
            <a:off x="20" y="1129667"/>
            <a:ext cx="12191980" cy="5728333"/>
          </a:xfrm>
          <a:prstGeom prst="rect">
            <a:avLst/>
          </a:prstGeom>
        </p:spPr>
      </p:pic>
      <p:sp>
        <p:nvSpPr>
          <p:cNvPr id="14" name="Title 4">
            <a:extLst>
              <a:ext uri="{FF2B5EF4-FFF2-40B4-BE49-F238E27FC236}">
                <a16:creationId xmlns:a16="http://schemas.microsoft.com/office/drawing/2014/main" id="{BF06F2A8-328F-B695-A3BD-C6885EC13950}"/>
              </a:ext>
            </a:extLst>
          </p:cNvPr>
          <p:cNvSpPr txBox="1">
            <a:spLocks/>
          </p:cNvSpPr>
          <p:nvPr/>
        </p:nvSpPr>
        <p:spPr>
          <a:xfrm>
            <a:off x="1507253" y="233688"/>
            <a:ext cx="7950833" cy="720725"/>
          </a:xfrm>
          <a:prstGeom prst="rect">
            <a:avLst/>
          </a:prstGeom>
          <a:effectLst>
            <a:outerShdw blurRad="63500" sx="102000" sy="102000" algn="ctr" rotWithShape="0">
              <a:schemeClr val="bg1">
                <a:alpha val="40000"/>
              </a:scheme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8EBF45"/>
                </a:solidFill>
                <a:effectLst>
                  <a:outerShdw blurRad="50800" dist="38100" dir="5400000" algn="t" rotWithShape="0">
                    <a:prstClr val="white">
                      <a:alpha val="40000"/>
                    </a:prstClr>
                  </a:outerShdw>
                </a:effectLst>
                <a:uLnTx/>
                <a:uFillTx/>
                <a:latin typeface="Frutiger LT 75 Black" panose="020B0803030504030204" pitchFamily="34" charset="0"/>
                <a:ea typeface="+mj-ea"/>
                <a:cs typeface="+mj-cs"/>
              </a:rPr>
              <a:t>Why manual handling?</a:t>
            </a:r>
          </a:p>
        </p:txBody>
      </p:sp>
      <p:pic>
        <p:nvPicPr>
          <p:cNvPr id="4" name="Picture 3" descr="A colorful logo with a black background&#10;&#10;AI-generated content may be incorrect.">
            <a:extLst>
              <a:ext uri="{FF2B5EF4-FFF2-40B4-BE49-F238E27FC236}">
                <a16:creationId xmlns:a16="http://schemas.microsoft.com/office/drawing/2014/main" id="{8BE87954-9EA3-6BCB-A503-E75C71132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5772" y="-126"/>
            <a:ext cx="1036570" cy="1161995"/>
          </a:xfrm>
          <a:prstGeom prst="rect">
            <a:avLst/>
          </a:prstGeom>
        </p:spPr>
      </p:pic>
      <p:sp>
        <p:nvSpPr>
          <p:cNvPr id="9" name="Rectangle 8">
            <a:extLst>
              <a:ext uri="{FF2B5EF4-FFF2-40B4-BE49-F238E27FC236}">
                <a16:creationId xmlns:a16="http://schemas.microsoft.com/office/drawing/2014/main" id="{E4E43A80-7D4F-51D1-A90D-DB8863E20D1B}"/>
              </a:ext>
            </a:extLst>
          </p:cNvPr>
          <p:cNvSpPr/>
          <p:nvPr/>
        </p:nvSpPr>
        <p:spPr>
          <a:xfrm>
            <a:off x="518285" y="1656633"/>
            <a:ext cx="11310451" cy="5092095"/>
          </a:xfrm>
          <a:prstGeom prst="rect">
            <a:avLst/>
          </a:prstGeom>
          <a:solidFill>
            <a:schemeClr val="bg1">
              <a:lumMod val="8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90457C8-9E68-07EF-66BE-7D93F714603F}"/>
              </a:ext>
            </a:extLst>
          </p:cNvPr>
          <p:cNvSpPr txBox="1"/>
          <p:nvPr/>
        </p:nvSpPr>
        <p:spPr>
          <a:xfrm>
            <a:off x="884254" y="2090172"/>
            <a:ext cx="10104771"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Manual handling encompasses a wide range of incidents, with many crossovers and misconceptions. It is the </a:t>
            </a:r>
            <a:r>
              <a:rPr kumimoji="0" lang="en-GB" sz="2800" b="1" i="0" u="none" strike="noStrike" kern="1200" cap="none" spc="0" normalizeH="0" baseline="0" noProof="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leading cause of injuries in the wind industry</a:t>
            </a:r>
            <a:r>
              <a:rPr kumimoji="0" lang="en-GB" sz="2800" b="0" i="0" u="none" strike="noStrike" kern="1200" cap="none" spc="0" normalizeH="0" baseline="0" noProof="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 both on and offshore.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This video campaign aims to illustrate these incidents, suggesting good practice, rooted on actual on-site experience and reflective of all phases of projects both for the onshore and offshore wind industry. </a:t>
            </a:r>
          </a:p>
        </p:txBody>
      </p:sp>
      <p:pic>
        <p:nvPicPr>
          <p:cNvPr id="2" name="Picture 1" descr="A logo with green and blue colors&#10;&#10;AI-generated content may be incorrect.">
            <a:extLst>
              <a:ext uri="{FF2B5EF4-FFF2-40B4-BE49-F238E27FC236}">
                <a16:creationId xmlns:a16="http://schemas.microsoft.com/office/drawing/2014/main" id="{86C130B3-681A-D76B-DD82-A05619156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2342" y="53767"/>
            <a:ext cx="1571871" cy="1108102"/>
          </a:xfrm>
          <a:prstGeom prst="rect">
            <a:avLst/>
          </a:prstGeom>
        </p:spPr>
      </p:pic>
      <p:pic>
        <p:nvPicPr>
          <p:cNvPr id="6" name="Picture 5" descr="A blue and black logo&#10;&#10;AI-generated content may be incorrect.">
            <a:extLst>
              <a:ext uri="{FF2B5EF4-FFF2-40B4-BE49-F238E27FC236}">
                <a16:creationId xmlns:a16="http://schemas.microsoft.com/office/drawing/2014/main" id="{CBDB5141-9AC0-D0D5-EC56-1E611A2A87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03" y="99624"/>
            <a:ext cx="1036571" cy="235720"/>
          </a:xfrm>
          <a:prstGeom prst="rect">
            <a:avLst/>
          </a:prstGeom>
        </p:spPr>
      </p:pic>
    </p:spTree>
    <p:extLst>
      <p:ext uri="{BB962C8B-B14F-4D97-AF65-F5344CB8AC3E}">
        <p14:creationId xmlns:p14="http://schemas.microsoft.com/office/powerpoint/2010/main" val="109094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47B0A-2547-40F0-7723-D47D55E20B38}"/>
            </a:ext>
          </a:extLst>
        </p:cNvPr>
        <p:cNvGrpSpPr/>
        <p:nvPr/>
      </p:nvGrpSpPr>
      <p:grpSpPr>
        <a:xfrm>
          <a:off x="0" y="0"/>
          <a:ext cx="0" cy="0"/>
          <a:chOff x="0" y="0"/>
          <a:chExt cx="0" cy="0"/>
        </a:xfrm>
      </p:grpSpPr>
      <p:pic>
        <p:nvPicPr>
          <p:cNvPr id="8" name="Content Placeholder 7" descr="A blue and orange rectangular boxes with white text&#10;&#10;AI-generated content may be incorrect.">
            <a:extLst>
              <a:ext uri="{FF2B5EF4-FFF2-40B4-BE49-F238E27FC236}">
                <a16:creationId xmlns:a16="http://schemas.microsoft.com/office/drawing/2014/main" id="{C7D9AD03-F008-97BF-482B-6D1AD4A254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A colorful logo with a black background&#10;&#10;AI-generated content may be incorrect.">
            <a:extLst>
              <a:ext uri="{FF2B5EF4-FFF2-40B4-BE49-F238E27FC236}">
                <a16:creationId xmlns:a16="http://schemas.microsoft.com/office/drawing/2014/main" id="{11906F68-EF7C-56ED-4326-9BC8E2124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917" y="5126765"/>
            <a:ext cx="783008" cy="877752"/>
          </a:xfrm>
          <a:prstGeom prst="rect">
            <a:avLst/>
          </a:prstGeom>
        </p:spPr>
      </p:pic>
      <p:pic>
        <p:nvPicPr>
          <p:cNvPr id="9" name="Picture 8" descr="A logo with green and blue colors&#10;&#10;AI-generated content may be incorrect.">
            <a:extLst>
              <a:ext uri="{FF2B5EF4-FFF2-40B4-BE49-F238E27FC236}">
                <a16:creationId xmlns:a16="http://schemas.microsoft.com/office/drawing/2014/main" id="{7148AB81-BA58-8222-6E69-C3A5234F6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161" y="6004517"/>
            <a:ext cx="1261839" cy="889543"/>
          </a:xfrm>
          <a:prstGeom prst="rect">
            <a:avLst/>
          </a:prstGeom>
        </p:spPr>
      </p:pic>
      <p:pic>
        <p:nvPicPr>
          <p:cNvPr id="10" name="Picture 9" descr="A blue and black logo&#10;&#10;AI-generated content may be incorrect.">
            <a:extLst>
              <a:ext uri="{FF2B5EF4-FFF2-40B4-BE49-F238E27FC236}">
                <a16:creationId xmlns:a16="http://schemas.microsoft.com/office/drawing/2014/main" id="{0680F6AD-8D70-FBCB-AA3F-1078322BB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03" y="99624"/>
            <a:ext cx="1036571" cy="235720"/>
          </a:xfrm>
          <a:prstGeom prst="rect">
            <a:avLst/>
          </a:prstGeom>
        </p:spPr>
      </p:pic>
    </p:spTree>
    <p:extLst>
      <p:ext uri="{BB962C8B-B14F-4D97-AF65-F5344CB8AC3E}">
        <p14:creationId xmlns:p14="http://schemas.microsoft.com/office/powerpoint/2010/main" val="34342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1DE050-C5D4-8B74-5A62-ABC420E45A6A}"/>
              </a:ext>
            </a:extLst>
          </p:cNvPr>
          <p:cNvSpPr txBox="1"/>
          <p:nvPr/>
        </p:nvSpPr>
        <p:spPr>
          <a:xfrm>
            <a:off x="9685867" y="247769"/>
            <a:ext cx="23368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231F58"/>
                </a:solidFill>
                <a:effectLst/>
                <a:uLnTx/>
                <a:uFillTx/>
                <a:latin typeface="Noto Serif" panose="02020502060505020204" pitchFamily="18" charset="0"/>
                <a:ea typeface="Noto Serif" panose="02020502060505020204" pitchFamily="18" charset="0"/>
                <a:cs typeface="Noto Serif" panose="02020502060505020204" pitchFamily="18" charset="0"/>
              </a:rPr>
              <a:t>Designing out risk</a:t>
            </a:r>
            <a:endParaRPr kumimoji="0" lang="en-GB" sz="1800" b="0" i="0" u="none" strike="noStrike" kern="1200" cap="none" spc="0" normalizeH="0" baseline="0" noProof="0" dirty="0">
              <a:ln>
                <a:noFill/>
              </a:ln>
              <a:solidFill>
                <a:srgbClr val="231F58"/>
              </a:solidFill>
              <a:effectLst/>
              <a:uLnTx/>
              <a:uFillTx/>
              <a:latin typeface="Calibri" panose="020F0502020204030204"/>
              <a:ea typeface="+mn-ea"/>
              <a:cs typeface="+mn-cs"/>
            </a:endParaRPr>
          </a:p>
        </p:txBody>
      </p:sp>
      <p:pic>
        <p:nvPicPr>
          <p:cNvPr id="3" name="Picture 2" descr="A colorful logo with a black background&#10;&#10;AI-generated content may be incorrect.">
            <a:extLst>
              <a:ext uri="{FF2B5EF4-FFF2-40B4-BE49-F238E27FC236}">
                <a16:creationId xmlns:a16="http://schemas.microsoft.com/office/drawing/2014/main" id="{987BCABD-2AD2-DB5A-285D-0C480B081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844" y="5615612"/>
            <a:ext cx="553156" cy="620088"/>
          </a:xfrm>
          <a:prstGeom prst="rect">
            <a:avLst/>
          </a:prstGeom>
        </p:spPr>
      </p:pic>
      <p:pic>
        <p:nvPicPr>
          <p:cNvPr id="4" name="Picture 3" descr="A logo with green and blue colors&#10;&#10;AI-generated content may be incorrect.">
            <a:extLst>
              <a:ext uri="{FF2B5EF4-FFF2-40B4-BE49-F238E27FC236}">
                <a16:creationId xmlns:a16="http://schemas.microsoft.com/office/drawing/2014/main" id="{43905EC4-A81E-0B9A-EC4F-A26A1DFD7B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8844" y="6235700"/>
            <a:ext cx="553156" cy="389952"/>
          </a:xfrm>
          <a:prstGeom prst="rect">
            <a:avLst/>
          </a:prstGeom>
        </p:spPr>
      </p:pic>
      <p:pic>
        <p:nvPicPr>
          <p:cNvPr id="6" name="Picture 5" descr="A blue and black logo&#10;&#10;AI-generated content may be incorrect.">
            <a:extLst>
              <a:ext uri="{FF2B5EF4-FFF2-40B4-BE49-F238E27FC236}">
                <a16:creationId xmlns:a16="http://schemas.microsoft.com/office/drawing/2014/main" id="{BC4DFCC1-7901-E76F-6EEF-6A2532F58B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03" y="99624"/>
            <a:ext cx="1036571" cy="235720"/>
          </a:xfrm>
          <a:prstGeom prst="rect">
            <a:avLst/>
          </a:prstGeom>
        </p:spPr>
      </p:pic>
      <p:pic>
        <p:nvPicPr>
          <p:cNvPr id="7" name="Online Media 6" title="3. G+/SafetyOn Manual Handling Campaign: Safe by Design - Designing out risk">
            <a:hlinkClick r:id="" action="ppaction://media"/>
            <a:extLst>
              <a:ext uri="{FF2B5EF4-FFF2-40B4-BE49-F238E27FC236}">
                <a16:creationId xmlns:a16="http://schemas.microsoft.com/office/drawing/2014/main" id="{1188D577-85A9-3A49-4FF4-C57F27ED3852}"/>
              </a:ext>
            </a:extLst>
          </p:cNvPr>
          <p:cNvPicPr>
            <a:picLocks noRot="1" noChangeAspect="1"/>
          </p:cNvPicPr>
          <p:nvPr>
            <a:videoFile r:link="rId1"/>
          </p:nvPr>
        </p:nvPicPr>
        <p:blipFill>
          <a:blip r:embed="rId7"/>
          <a:stretch>
            <a:fillRect/>
          </a:stretch>
        </p:blipFill>
        <p:spPr>
          <a:xfrm>
            <a:off x="583080" y="617101"/>
            <a:ext cx="11025839" cy="6229613"/>
          </a:xfrm>
          <a:prstGeom prst="rect">
            <a:avLst/>
          </a:prstGeom>
        </p:spPr>
      </p:pic>
    </p:spTree>
    <p:extLst>
      <p:ext uri="{BB962C8B-B14F-4D97-AF65-F5344CB8AC3E}">
        <p14:creationId xmlns:p14="http://schemas.microsoft.com/office/powerpoint/2010/main" val="406464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F8449-B05B-0A94-A39F-07647403ECB5}"/>
            </a:ext>
          </a:extLst>
        </p:cNvPr>
        <p:cNvGrpSpPr/>
        <p:nvPr/>
      </p:nvGrpSpPr>
      <p:grpSpPr>
        <a:xfrm>
          <a:off x="0" y="0"/>
          <a:ext cx="0" cy="0"/>
          <a:chOff x="0" y="0"/>
          <a:chExt cx="0" cy="0"/>
        </a:xfrm>
      </p:grpSpPr>
      <p:pic>
        <p:nvPicPr>
          <p:cNvPr id="8" name="Picture 7" descr="Blueprint of a crane&#10;&#10;AI-generated content may be incorrect.">
            <a:extLst>
              <a:ext uri="{FF2B5EF4-FFF2-40B4-BE49-F238E27FC236}">
                <a16:creationId xmlns:a16="http://schemas.microsoft.com/office/drawing/2014/main" id="{BC4D5E32-DF34-6E53-F327-5F8595695D64}"/>
              </a:ext>
            </a:extLst>
          </p:cNvPr>
          <p:cNvPicPr>
            <a:picLocks noChangeAspect="1"/>
          </p:cNvPicPr>
          <p:nvPr/>
        </p:nvPicPr>
        <p:blipFill>
          <a:blip r:embed="rId3">
            <a:extLst>
              <a:ext uri="{28A0092B-C50C-407E-A947-70E740481C1C}">
                <a14:useLocalDpi xmlns:a14="http://schemas.microsoft.com/office/drawing/2010/main" val="0"/>
              </a:ext>
            </a:extLst>
          </a:blip>
          <a:srcRect b="6183"/>
          <a:stretch>
            <a:fillRect/>
          </a:stretch>
        </p:blipFill>
        <p:spPr>
          <a:xfrm>
            <a:off x="0" y="424040"/>
            <a:ext cx="12192000" cy="6433960"/>
          </a:xfrm>
          <a:prstGeom prst="rect">
            <a:avLst/>
          </a:prstGeom>
        </p:spPr>
      </p:pic>
      <p:sp>
        <p:nvSpPr>
          <p:cNvPr id="5" name="Rectangle 4">
            <a:extLst>
              <a:ext uri="{FF2B5EF4-FFF2-40B4-BE49-F238E27FC236}">
                <a16:creationId xmlns:a16="http://schemas.microsoft.com/office/drawing/2014/main" id="{5997AC4D-0EDC-2F55-4BD5-95F0218FA331}"/>
              </a:ext>
            </a:extLst>
          </p:cNvPr>
          <p:cNvSpPr/>
          <p:nvPr/>
        </p:nvSpPr>
        <p:spPr>
          <a:xfrm>
            <a:off x="0" y="3611880"/>
            <a:ext cx="12192000" cy="3246120"/>
          </a:xfrm>
          <a:prstGeom prst="rect">
            <a:avLst/>
          </a:prstGeom>
          <a:solidFill>
            <a:srgbClr val="F3ED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3D78644-E6A0-5EB8-2CE1-C0D6B8639957}"/>
              </a:ext>
            </a:extLst>
          </p:cNvPr>
          <p:cNvSpPr/>
          <p:nvPr/>
        </p:nvSpPr>
        <p:spPr>
          <a:xfrm>
            <a:off x="0" y="0"/>
            <a:ext cx="12192000" cy="864870"/>
          </a:xfrm>
          <a:prstGeom prst="rect">
            <a:avLst/>
          </a:prstGeom>
          <a:solidFill>
            <a:srgbClr val="F3ED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938F42-7061-584B-2971-32091826541A}"/>
              </a:ext>
            </a:extLst>
          </p:cNvPr>
          <p:cNvSpPr txBox="1"/>
          <p:nvPr/>
        </p:nvSpPr>
        <p:spPr>
          <a:xfrm>
            <a:off x="215552" y="156984"/>
            <a:ext cx="637309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231F58"/>
                </a:solidFill>
                <a:effectLst>
                  <a:outerShdw blurRad="38100" dist="38100" dir="2700000" algn="tl">
                    <a:srgbClr val="000000">
                      <a:alpha val="43137"/>
                    </a:srgbClr>
                  </a:outerShdw>
                </a:effectLst>
                <a:uLnTx/>
                <a:uFillTx/>
                <a:latin typeface="Noto Serif" panose="02020502060505020204" pitchFamily="18" charset="0"/>
                <a:ea typeface="Noto Serif" panose="02020502060505020204" pitchFamily="18" charset="0"/>
                <a:cs typeface="Noto Serif" panose="02020502060505020204" pitchFamily="18" charset="0"/>
              </a:rPr>
              <a:t>Toolbox</a:t>
            </a:r>
            <a:r>
              <a:rPr kumimoji="0" lang="en-GB" sz="4000" b="0" i="0" u="none" strike="noStrike" kern="1200" cap="none" spc="0" normalizeH="0" baseline="0" noProof="0">
                <a:ln>
                  <a:noFill/>
                </a:ln>
                <a:solidFill>
                  <a:srgbClr val="FFC000">
                    <a:lumMod val="40000"/>
                    <a:lumOff val="60000"/>
                  </a:srgbClr>
                </a:solidFill>
                <a:effectLst>
                  <a:outerShdw blurRad="38100" dist="38100" dir="2700000" algn="tl">
                    <a:srgbClr val="000000">
                      <a:alpha val="43137"/>
                    </a:srgbClr>
                  </a:outerShdw>
                </a:effectLst>
                <a:uLnTx/>
                <a:uFillTx/>
                <a:latin typeface="Noto Serif" panose="02020502060505020204" pitchFamily="18" charset="0"/>
                <a:ea typeface="Noto Serif" panose="02020502060505020204" pitchFamily="18" charset="0"/>
                <a:cs typeface="Noto Serif" panose="02020502060505020204" pitchFamily="18" charset="0"/>
              </a:rPr>
              <a:t> </a:t>
            </a:r>
            <a:r>
              <a:rPr kumimoji="0" lang="en-GB" sz="4000" b="0" i="0" u="none" strike="noStrike" kern="1200" cap="none" spc="0" normalizeH="0" baseline="0" noProof="0">
                <a:ln>
                  <a:noFill/>
                </a:ln>
                <a:solidFill>
                  <a:srgbClr val="8EBF45"/>
                </a:solidFill>
                <a:effectLst>
                  <a:outerShdw blurRad="38100" dist="38100" dir="2700000" algn="tl">
                    <a:srgbClr val="000000">
                      <a:alpha val="43137"/>
                    </a:srgbClr>
                  </a:outerShdw>
                </a:effectLst>
                <a:uLnTx/>
                <a:uFillTx/>
                <a:latin typeface="Noto Serif" panose="02020502060505020204" pitchFamily="18" charset="0"/>
                <a:ea typeface="Noto Serif" panose="02020502060505020204" pitchFamily="18" charset="0"/>
                <a:cs typeface="Noto Serif" panose="02020502060505020204" pitchFamily="18" charset="0"/>
              </a:rPr>
              <a:t>Talk</a:t>
            </a:r>
          </a:p>
        </p:txBody>
      </p:sp>
      <p:sp>
        <p:nvSpPr>
          <p:cNvPr id="11" name="TextBox 10">
            <a:extLst>
              <a:ext uri="{FF2B5EF4-FFF2-40B4-BE49-F238E27FC236}">
                <a16:creationId xmlns:a16="http://schemas.microsoft.com/office/drawing/2014/main" id="{ABB2D8EF-9F2B-EF8B-4B18-5FC096318012}"/>
              </a:ext>
            </a:extLst>
          </p:cNvPr>
          <p:cNvSpPr txBox="1"/>
          <p:nvPr/>
        </p:nvSpPr>
        <p:spPr>
          <a:xfrm>
            <a:off x="1989574" y="3853040"/>
            <a:ext cx="8350180" cy="221599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When </a:t>
            </a:r>
            <a:r>
              <a:rPr kumimoji="0" lang="en-GB" sz="1800" b="0"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have you discovered a design flaw on site, with manual handling implications?</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What </a:t>
            </a:r>
            <a:r>
              <a:rPr kumimoji="0" lang="en-GB" sz="1800" b="0"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should you do if you find yourself unable to complete a task with the mechanical aids provided?</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How </a:t>
            </a:r>
            <a:r>
              <a:rPr kumimoji="0" lang="en-GB" sz="1800" b="0"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would you feedback this information to improve future designs?</a:t>
            </a:r>
            <a:endParaRPr kumimoji="0" lang="en-GB" sz="1800" b="1"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How </a:t>
            </a:r>
            <a:r>
              <a:rPr kumimoji="0" lang="en-GB" sz="1800" b="0"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could the team and company improve this feedback loop?</a:t>
            </a:r>
            <a:r>
              <a:rPr kumimoji="0" lang="en-GB" sz="1800" b="1" i="0" u="none" strike="noStrike" kern="1200" cap="none" spc="0" normalizeH="0" baseline="0" noProof="0" dirty="0">
                <a:ln>
                  <a:noFill/>
                </a:ln>
                <a:solidFill>
                  <a:srgbClr val="231F58"/>
                </a:solidFill>
                <a:effectLst/>
                <a:uLnTx/>
                <a:uFillTx/>
                <a:latin typeface="Noto Sans" panose="020B0502040504020204" pitchFamily="34" charset="0"/>
                <a:ea typeface="Noto Sans" panose="020B0502040504020204" pitchFamily="34" charset="0"/>
                <a:cs typeface="Noto Sans" panose="020B0502040504020204" pitchFamily="34" charset="0"/>
              </a:rPr>
              <a:t> </a:t>
            </a:r>
          </a:p>
        </p:txBody>
      </p:sp>
      <p:sp>
        <p:nvSpPr>
          <p:cNvPr id="12" name="TextBox 11">
            <a:extLst>
              <a:ext uri="{FF2B5EF4-FFF2-40B4-BE49-F238E27FC236}">
                <a16:creationId xmlns:a16="http://schemas.microsoft.com/office/drawing/2014/main" id="{D8AB9202-F8C5-DDE9-A6D9-A335CDEA01FD}"/>
              </a:ext>
            </a:extLst>
          </p:cNvPr>
          <p:cNvSpPr txBox="1"/>
          <p:nvPr/>
        </p:nvSpPr>
        <p:spPr>
          <a:xfrm>
            <a:off x="9685867" y="247769"/>
            <a:ext cx="23368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231F58"/>
                </a:solidFill>
                <a:effectLst/>
                <a:uLnTx/>
                <a:uFillTx/>
                <a:latin typeface="Noto Serif" panose="02020502060505020204" pitchFamily="18" charset="0"/>
                <a:ea typeface="Noto Serif" panose="02020502060505020204" pitchFamily="18" charset="0"/>
                <a:cs typeface="Noto Serif" panose="02020502060505020204" pitchFamily="18" charset="0"/>
              </a:rPr>
              <a:t>Designing out risk</a:t>
            </a:r>
            <a:endParaRPr kumimoji="0" lang="en-GB" sz="1800" b="0" i="0" u="none" strike="noStrike" kern="1200" cap="none" spc="0" normalizeH="0" baseline="0" noProof="0" dirty="0">
              <a:ln>
                <a:noFill/>
              </a:ln>
              <a:solidFill>
                <a:srgbClr val="231F58"/>
              </a:solidFill>
              <a:effectLst/>
              <a:uLnTx/>
              <a:uFillTx/>
              <a:latin typeface="Calibri" panose="020F0502020204030204"/>
              <a:ea typeface="+mn-ea"/>
              <a:cs typeface="+mn-cs"/>
            </a:endParaRPr>
          </a:p>
        </p:txBody>
      </p:sp>
      <p:pic>
        <p:nvPicPr>
          <p:cNvPr id="15" name="Picture 14" descr="A colorful logo with a black background&#10;&#10;AI-generated content may be incorrect.">
            <a:extLst>
              <a:ext uri="{FF2B5EF4-FFF2-40B4-BE49-F238E27FC236}">
                <a16:creationId xmlns:a16="http://schemas.microsoft.com/office/drawing/2014/main" id="{FCD7D234-95D7-141F-9BC8-8F4D9E23E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917" y="5126765"/>
            <a:ext cx="783008" cy="877752"/>
          </a:xfrm>
          <a:prstGeom prst="rect">
            <a:avLst/>
          </a:prstGeom>
        </p:spPr>
      </p:pic>
      <p:pic>
        <p:nvPicPr>
          <p:cNvPr id="16" name="Picture 15" descr="A logo with green and blue colors&#10;&#10;AI-generated content may be incorrect.">
            <a:extLst>
              <a:ext uri="{FF2B5EF4-FFF2-40B4-BE49-F238E27FC236}">
                <a16:creationId xmlns:a16="http://schemas.microsoft.com/office/drawing/2014/main" id="{6290BC9D-9510-64B3-C16F-290040490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0161" y="6004517"/>
            <a:ext cx="1261839" cy="889543"/>
          </a:xfrm>
          <a:prstGeom prst="rect">
            <a:avLst/>
          </a:prstGeom>
        </p:spPr>
      </p:pic>
      <p:pic>
        <p:nvPicPr>
          <p:cNvPr id="17" name="Picture 16" descr="A blue and black logo&#10;&#10;AI-generated content may be incorrect.">
            <a:extLst>
              <a:ext uri="{FF2B5EF4-FFF2-40B4-BE49-F238E27FC236}">
                <a16:creationId xmlns:a16="http://schemas.microsoft.com/office/drawing/2014/main" id="{E7F7D369-F043-DC22-D9F7-85EA05D98E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624" y="6522450"/>
            <a:ext cx="1036571" cy="235720"/>
          </a:xfrm>
          <a:prstGeom prst="rect">
            <a:avLst/>
          </a:prstGeom>
        </p:spPr>
      </p:pic>
    </p:spTree>
    <p:extLst>
      <p:ext uri="{BB962C8B-B14F-4D97-AF65-F5344CB8AC3E}">
        <p14:creationId xmlns:p14="http://schemas.microsoft.com/office/powerpoint/2010/main" val="262441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61FE6-58E9-EF6D-52F0-4EA1430C05D5}"/>
            </a:ext>
          </a:extLst>
        </p:cNvPr>
        <p:cNvGrpSpPr/>
        <p:nvPr/>
      </p:nvGrpSpPr>
      <p:grpSpPr>
        <a:xfrm>
          <a:off x="0" y="0"/>
          <a:ext cx="0" cy="0"/>
          <a:chOff x="0" y="0"/>
          <a:chExt cx="0" cy="0"/>
        </a:xfrm>
      </p:grpSpPr>
      <p:pic>
        <p:nvPicPr>
          <p:cNvPr id="5" name="Picture 4" descr="A wind turbines in a field with Codrington Wind Farm in the background&#10;&#10;Description automatically generated">
            <a:extLst>
              <a:ext uri="{FF2B5EF4-FFF2-40B4-BE49-F238E27FC236}">
                <a16:creationId xmlns:a16="http://schemas.microsoft.com/office/drawing/2014/main" id="{F12CB529-12E4-8C02-4545-6089A12E667A}"/>
              </a:ext>
            </a:extLst>
          </p:cNvPr>
          <p:cNvPicPr>
            <a:picLocks noChangeAspect="1"/>
          </p:cNvPicPr>
          <p:nvPr/>
        </p:nvPicPr>
        <p:blipFill>
          <a:blip r:embed="rId3">
            <a:extLst>
              <a:ext uri="{28A0092B-C50C-407E-A947-70E740481C1C}">
                <a14:useLocalDpi xmlns:a14="http://schemas.microsoft.com/office/drawing/2010/main" val="0"/>
              </a:ext>
            </a:extLst>
          </a:blip>
          <a:srcRect t="15110" b="49472"/>
          <a:stretch>
            <a:fillRect/>
          </a:stretch>
        </p:blipFill>
        <p:spPr>
          <a:xfrm>
            <a:off x="0" y="4057401"/>
            <a:ext cx="12192000" cy="2800599"/>
          </a:xfrm>
          <a:prstGeom prst="rect">
            <a:avLst/>
          </a:prstGeom>
          <a:effectLst>
            <a:softEdge rad="0"/>
          </a:effectLst>
        </p:spPr>
      </p:pic>
      <p:sp>
        <p:nvSpPr>
          <p:cNvPr id="16" name="TextBox 15">
            <a:extLst>
              <a:ext uri="{FF2B5EF4-FFF2-40B4-BE49-F238E27FC236}">
                <a16:creationId xmlns:a16="http://schemas.microsoft.com/office/drawing/2014/main" id="{A5299C10-9FA9-B9E4-4068-CB52C2247B5D}"/>
              </a:ext>
            </a:extLst>
          </p:cNvPr>
          <p:cNvSpPr txBox="1"/>
          <p:nvPr/>
        </p:nvSpPr>
        <p:spPr>
          <a:xfrm>
            <a:off x="3362100" y="4086312"/>
            <a:ext cx="5467801" cy="584775"/>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00" cap="none" spc="0" normalizeH="0" baseline="0" noProof="0" dirty="0">
                <a:ln>
                  <a:noFill/>
                </a:ln>
                <a:solidFill>
                  <a:prstClr val="white"/>
                </a:solidFill>
                <a:effectLst/>
                <a:highlight>
                  <a:srgbClr val="8EBF45"/>
                </a:highlight>
                <a:uLnTx/>
                <a:uFillTx/>
                <a:latin typeface="Arial" panose="020B0604020202020204" pitchFamily="34" charset="0"/>
                <a:ea typeface="Calibri" panose="020F0502020204030204" pitchFamily="34" charset="0"/>
                <a:cs typeface="Arial" panose="020B0604020202020204" pitchFamily="34" charset="0"/>
              </a:rPr>
              <a:t>Sign up for our newsletters</a:t>
            </a:r>
          </a:p>
        </p:txBody>
      </p:sp>
      <p:pic>
        <p:nvPicPr>
          <p:cNvPr id="3" name="Picture 2" descr="A colorful logo with a black background&#10;&#10;AI-generated content may be incorrect.">
            <a:extLst>
              <a:ext uri="{FF2B5EF4-FFF2-40B4-BE49-F238E27FC236}">
                <a16:creationId xmlns:a16="http://schemas.microsoft.com/office/drawing/2014/main" id="{8FCA8949-7760-92E8-A9C5-EC4B85D78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0953" y="46799"/>
            <a:ext cx="1147358" cy="1286188"/>
          </a:xfrm>
          <a:prstGeom prst="rect">
            <a:avLst/>
          </a:prstGeom>
        </p:spPr>
      </p:pic>
      <p:sp>
        <p:nvSpPr>
          <p:cNvPr id="4" name="TextBox 3">
            <a:extLst>
              <a:ext uri="{FF2B5EF4-FFF2-40B4-BE49-F238E27FC236}">
                <a16:creationId xmlns:a16="http://schemas.microsoft.com/office/drawing/2014/main" id="{DE35E046-44DD-3B2E-BC6B-9087689F696E}"/>
              </a:ext>
            </a:extLst>
          </p:cNvPr>
          <p:cNvSpPr txBox="1"/>
          <p:nvPr/>
        </p:nvSpPr>
        <p:spPr>
          <a:xfrm>
            <a:off x="6065856" y="1138371"/>
            <a:ext cx="5974080" cy="25699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2400" b="0" i="0" u="none" strike="noStrike" kern="1200" cap="none" spc="0" normalizeH="0" baseline="0" noProof="0">
                <a:ln>
                  <a:noFill/>
                </a:ln>
                <a:solidFill>
                  <a:prstClr val="black"/>
                </a:solidFill>
                <a:effectLst/>
                <a:uLnTx/>
                <a:uFillTx/>
                <a:latin typeface="Noto Serif" panose="02020600060500020200" pitchFamily="18" charset="0"/>
                <a:ea typeface="Noto Serif" panose="02020600060500020200" pitchFamily="18" charset="0"/>
                <a:cs typeface="Noto Serif" panose="02020600060500020200" pitchFamily="18" charset="0"/>
                <a:hlinkClick r:id="rId5"/>
              </a:rPr>
              <a:t>www.gplusoffshorewind.com</a:t>
            </a:r>
            <a:endParaRPr kumimoji="0" lang="en-GB" sz="2400" b="0" i="0" u="none" strike="noStrike" kern="1200" cap="none" spc="0" normalizeH="0" baseline="0" noProof="0">
              <a:ln>
                <a:noFill/>
              </a:ln>
              <a:solidFill>
                <a:prstClr val="black"/>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2400" b="0" i="0" u="none" strike="noStrike" kern="1200" cap="none" spc="0" normalizeH="0" baseline="0" noProof="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@gplusglobalofw</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2200" b="0" i="0" u="none" strike="noStrike" kern="1200" cap="none" spc="0" normalizeH="0" baseline="0" noProof="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@G+ Global Offshore Wind Health and Safety Organisation</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2400" b="0" i="0" u="none" strike="noStrike" kern="1200" cap="none" spc="0" normalizeH="0" baseline="0" noProof="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gplus@energyinst.org</a:t>
            </a:r>
          </a:p>
        </p:txBody>
      </p:sp>
      <p:pic>
        <p:nvPicPr>
          <p:cNvPr id="10" name="Picture 2" descr="Image result for linkedin">
            <a:extLst>
              <a:ext uri="{FF2B5EF4-FFF2-40B4-BE49-F238E27FC236}">
                <a16:creationId xmlns:a16="http://schemas.microsoft.com/office/drawing/2014/main" id="{E71D63BA-4D28-2417-B544-F205579DF04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25387" y="2530579"/>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nternet, site, web, website icon">
            <a:extLst>
              <a:ext uri="{FF2B5EF4-FFF2-40B4-BE49-F238E27FC236}">
                <a16:creationId xmlns:a16="http://schemas.microsoft.com/office/drawing/2014/main" id="{EE0C07FB-3A8E-49DD-610E-E3DD8913A48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25387" y="1098179"/>
            <a:ext cx="469618" cy="4696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con&#10;&#10;Description automatically generated">
            <a:extLst>
              <a:ext uri="{FF2B5EF4-FFF2-40B4-BE49-F238E27FC236}">
                <a16:creationId xmlns:a16="http://schemas.microsoft.com/office/drawing/2014/main" id="{72E62D6C-733A-DCA7-FBE2-52F1F755F7B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23769" y="3245970"/>
            <a:ext cx="469618" cy="469618"/>
          </a:xfrm>
          <a:prstGeom prst="rect">
            <a:avLst/>
          </a:prstGeom>
        </p:spPr>
      </p:pic>
      <p:pic>
        <p:nvPicPr>
          <p:cNvPr id="21" name="Picture 20" descr="A white x on a black background&#10;&#10;AI-generated content may be incorrect.">
            <a:extLst>
              <a:ext uri="{FF2B5EF4-FFF2-40B4-BE49-F238E27FC236}">
                <a16:creationId xmlns:a16="http://schemas.microsoft.com/office/drawing/2014/main" id="{D9E5E887-5E7D-6FAC-C5E5-4DB7153631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7005" y="1815188"/>
            <a:ext cx="468000" cy="468000"/>
          </a:xfrm>
          <a:prstGeom prst="rect">
            <a:avLst/>
          </a:prstGeom>
        </p:spPr>
      </p:pic>
      <p:sp>
        <p:nvSpPr>
          <p:cNvPr id="22" name="TextBox 21">
            <a:extLst>
              <a:ext uri="{FF2B5EF4-FFF2-40B4-BE49-F238E27FC236}">
                <a16:creationId xmlns:a16="http://schemas.microsoft.com/office/drawing/2014/main" id="{9FF65F7D-0461-D89B-B0FA-14A998590A5E}"/>
              </a:ext>
            </a:extLst>
          </p:cNvPr>
          <p:cNvSpPr txBox="1"/>
          <p:nvPr/>
        </p:nvSpPr>
        <p:spPr>
          <a:xfrm>
            <a:off x="152064" y="1141519"/>
            <a:ext cx="5299236" cy="256993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24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Noto Serif" panose="02020600060500020200" pitchFamily="18" charset="0"/>
                <a:ea typeface="Noto Serif" panose="02020600060500020200" pitchFamily="18" charset="0"/>
                <a:cs typeface="Noto Serif" panose="02020600060500020200" pitchFamily="18" charset="0"/>
                <a:hlinkClick r:id="rId10"/>
              </a:rPr>
              <a:t>www.safetyon.com</a:t>
            </a:r>
            <a:r>
              <a:rPr kumimoji="0" lang="en-GB" sz="2400" b="0" i="0" u="none" strike="noStrike" kern="1200" cap="none" spc="0" normalizeH="0" baseline="0" noProof="0" dirty="0">
                <a:ln>
                  <a:noFill/>
                </a:ln>
                <a:solidFill>
                  <a:prstClr val="black"/>
                </a:solidFill>
                <a:effectLst/>
                <a:uLnTx/>
                <a:uFillTx/>
                <a:latin typeface="Noto Serif" panose="02020600060500020200" pitchFamily="18" charset="0"/>
                <a:ea typeface="Noto Serif" panose="02020600060500020200" pitchFamily="18" charset="0"/>
                <a:cs typeface="Noto Serif" panose="02020600060500020200" pitchFamily="18" charset="0"/>
              </a:rPr>
              <a:t> </a:t>
            </a:r>
          </a:p>
          <a:p>
            <a:pPr marL="0" marR="0" lvl="0" indent="0" algn="r" defTabSz="914400" rtl="0" eaLnBrk="1" fontAlgn="auto" latinLnBrk="0" hangingPunct="1">
              <a:lnSpc>
                <a:spcPct val="100000"/>
              </a:lnSpc>
              <a:spcBef>
                <a:spcPts val="0"/>
              </a:spcBef>
              <a:spcAft>
                <a:spcPts val="2400"/>
              </a:spcAft>
              <a:buClrTx/>
              <a:buSzTx/>
              <a:buFontTx/>
              <a:buNone/>
              <a:tabLst/>
              <a:defRPr/>
            </a:pPr>
            <a:r>
              <a:rPr kumimoji="0" lang="en-GB" sz="2400" b="0" i="0" u="none" strike="noStrike" kern="1200" cap="none" spc="0" normalizeH="0" baseline="0" noProof="0" dirty="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@SafetyOnTweets</a:t>
            </a:r>
          </a:p>
          <a:p>
            <a:pPr marL="0" marR="0" lvl="0" indent="0" algn="r" defTabSz="914400" rtl="0" eaLnBrk="1" fontAlgn="auto" latinLnBrk="0" hangingPunct="1">
              <a:lnSpc>
                <a:spcPct val="100000"/>
              </a:lnSpc>
              <a:spcBef>
                <a:spcPts val="0"/>
              </a:spcBef>
              <a:spcAft>
                <a:spcPts val="3000"/>
              </a:spcAft>
              <a:buClrTx/>
              <a:buSzTx/>
              <a:buFontTx/>
              <a:buNone/>
              <a:tabLst/>
              <a:defRPr/>
            </a:pPr>
            <a:r>
              <a:rPr kumimoji="0" lang="en-GB" sz="2400" b="0" i="0" u="none" strike="noStrike" kern="1200" cap="none" spc="0" normalizeH="0" baseline="0" noProof="0" dirty="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@SafetyOn</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en-GB" sz="2400" b="0" i="0" u="none" strike="noStrike" kern="1200" cap="none" spc="0" normalizeH="0" baseline="0" noProof="0" dirty="0">
                <a:ln>
                  <a:noFill/>
                </a:ln>
                <a:solidFill>
                  <a:srgbClr val="231F58"/>
                </a:solidFill>
                <a:effectLst/>
                <a:uLnTx/>
                <a:uFillTx/>
                <a:latin typeface="Noto Serif" panose="02020600060500020200" pitchFamily="18" charset="0"/>
                <a:ea typeface="Noto Serif" panose="02020600060500020200" pitchFamily="18" charset="0"/>
                <a:cs typeface="Noto Serif" panose="02020600060500020200" pitchFamily="18" charset="0"/>
              </a:rPr>
              <a:t>safetyon@energyinst.org</a:t>
            </a:r>
            <a:endParaRPr kumimoji="0" lang="en-GB" sz="2400" b="0" i="0" u="none" strike="noStrike" kern="1200" cap="none" spc="0" normalizeH="0" baseline="0" noProof="0" dirty="0">
              <a:ln>
                <a:noFill/>
              </a:ln>
              <a:solidFill>
                <a:srgbClr val="231F58"/>
              </a:solidFill>
              <a:effectLst/>
              <a:uLnTx/>
              <a:uFillTx/>
              <a:latin typeface="TheSerifB W7 Bold"/>
              <a:ea typeface="+mn-ea"/>
              <a:cs typeface="+mn-cs"/>
            </a:endParaRPr>
          </a:p>
        </p:txBody>
      </p:sp>
      <p:pic>
        <p:nvPicPr>
          <p:cNvPr id="24" name="Picture 23" descr="A qr code with circles&#10;&#10;AI-generated content may be incorrect.">
            <a:extLst>
              <a:ext uri="{FF2B5EF4-FFF2-40B4-BE49-F238E27FC236}">
                <a16:creationId xmlns:a16="http://schemas.microsoft.com/office/drawing/2014/main" id="{6E14A406-E123-EF90-FD47-1725E2FF0F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72910" y="4746797"/>
            <a:ext cx="1736550" cy="1736550"/>
          </a:xfrm>
          <a:prstGeom prst="rect">
            <a:avLst/>
          </a:prstGeom>
        </p:spPr>
      </p:pic>
      <p:pic>
        <p:nvPicPr>
          <p:cNvPr id="26" name="Picture 25" descr="A qr code with circles&#10;&#10;AI-generated content may be incorrect.">
            <a:extLst>
              <a:ext uri="{FF2B5EF4-FFF2-40B4-BE49-F238E27FC236}">
                <a16:creationId xmlns:a16="http://schemas.microsoft.com/office/drawing/2014/main" id="{5FB81723-FFC0-A2EB-26CB-535E2AC5D16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82541" y="4746797"/>
            <a:ext cx="1736550" cy="1736550"/>
          </a:xfrm>
          <a:prstGeom prst="rect">
            <a:avLst/>
          </a:prstGeom>
        </p:spPr>
      </p:pic>
      <p:pic>
        <p:nvPicPr>
          <p:cNvPr id="2" name="Picture 1" descr="A logo with green and blue colors&#10;&#10;AI-generated content may be incorrect.">
            <a:extLst>
              <a:ext uri="{FF2B5EF4-FFF2-40B4-BE49-F238E27FC236}">
                <a16:creationId xmlns:a16="http://schemas.microsoft.com/office/drawing/2014/main" id="{B7773253-DDBA-515F-9493-88336B4376E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8575"/>
            <a:ext cx="2104600" cy="1483653"/>
          </a:xfrm>
          <a:prstGeom prst="rect">
            <a:avLst/>
          </a:prstGeom>
        </p:spPr>
      </p:pic>
      <p:pic>
        <p:nvPicPr>
          <p:cNvPr id="7" name="Picture 6" descr="A blue and black logo&#10;&#10;AI-generated content may be incorrect.">
            <a:extLst>
              <a:ext uri="{FF2B5EF4-FFF2-40B4-BE49-F238E27FC236}">
                <a16:creationId xmlns:a16="http://schemas.microsoft.com/office/drawing/2014/main" id="{35A2555A-8D51-E5C7-0025-AD84BB66FEF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40292" y="124668"/>
            <a:ext cx="1036571" cy="235720"/>
          </a:xfrm>
          <a:prstGeom prst="rect">
            <a:avLst/>
          </a:prstGeom>
        </p:spPr>
      </p:pic>
    </p:spTree>
    <p:extLst>
      <p:ext uri="{BB962C8B-B14F-4D97-AF65-F5344CB8AC3E}">
        <p14:creationId xmlns:p14="http://schemas.microsoft.com/office/powerpoint/2010/main" val="27810069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FE0D3B6C138D45B49B866DDF0557D5" ma:contentTypeVersion="18" ma:contentTypeDescription="Create a new document." ma:contentTypeScope="" ma:versionID="b959c12e24024536919a88cdd31e71a3">
  <xsd:schema xmlns:xsd="http://www.w3.org/2001/XMLSchema" xmlns:xs="http://www.w3.org/2001/XMLSchema" xmlns:p="http://schemas.microsoft.com/office/2006/metadata/properties" xmlns:ns2="409002ef-9e8a-4fc3-b22e-485bc02c7a38" xmlns:ns3="71000bc1-66a0-4240-b925-9fcb57887595" targetNamespace="http://schemas.microsoft.com/office/2006/metadata/properties" ma:root="true" ma:fieldsID="961a758014ed21c54e91bbdb53b2cf30" ns2:_="" ns3:_="">
    <xsd:import namespace="409002ef-9e8a-4fc3-b22e-485bc02c7a38"/>
    <xsd:import namespace="71000bc1-66a0-4240-b925-9fcb578875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002ef-9e8a-4fc3-b22e-485bc02c7a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c1cd91d-c4c1-4b1f-bf3c-da1bcff6acc3}" ma:internalName="TaxCatchAll" ma:showField="CatchAllData" ma:web="409002ef-9e8a-4fc3-b22e-485bc02c7a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000bc1-66a0-4240-b925-9fcb578875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49f67f5-16ba-4767-9c7c-402f9af9074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000bc1-66a0-4240-b925-9fcb57887595">
      <Terms xmlns="http://schemas.microsoft.com/office/infopath/2007/PartnerControls"/>
    </lcf76f155ced4ddcb4097134ff3c332f>
    <TaxCatchAll xmlns="409002ef-9e8a-4fc3-b22e-485bc02c7a38" xsi:nil="true"/>
  </documentManagement>
</p:properties>
</file>

<file path=customXml/itemProps1.xml><?xml version="1.0" encoding="utf-8"?>
<ds:datastoreItem xmlns:ds="http://schemas.openxmlformats.org/officeDocument/2006/customXml" ds:itemID="{9A70A940-B0E9-4132-84D1-4865D3DE7CE1}">
  <ds:schemaRefs>
    <ds:schemaRef ds:uri="http://schemas.microsoft.com/sharepoint/v3/contenttype/forms"/>
  </ds:schemaRefs>
</ds:datastoreItem>
</file>

<file path=customXml/itemProps2.xml><?xml version="1.0" encoding="utf-8"?>
<ds:datastoreItem xmlns:ds="http://schemas.openxmlformats.org/officeDocument/2006/customXml" ds:itemID="{C6DE02C5-9BA7-4B7B-B9BF-1C16F51F5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9002ef-9e8a-4fc3-b22e-485bc02c7a38"/>
    <ds:schemaRef ds:uri="71000bc1-66a0-4240-b925-9fcb578875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53D858-BE8A-40D5-BC45-F4E6D96FA831}">
  <ds:schemaRefs>
    <ds:schemaRef ds:uri="http://schemas.microsoft.com/office/2006/metadata/properties"/>
    <ds:schemaRef ds:uri="http://schemas.microsoft.com/office/infopath/2007/PartnerControls"/>
    <ds:schemaRef ds:uri="71000bc1-66a0-4240-b925-9fcb57887595"/>
    <ds:schemaRef ds:uri="409002ef-9e8a-4fc3-b22e-485bc02c7a38"/>
  </ds:schemaRefs>
</ds:datastoreItem>
</file>

<file path=docProps/app.xml><?xml version="1.0" encoding="utf-8"?>
<Properties xmlns="http://schemas.openxmlformats.org/officeDocument/2006/extended-properties" xmlns:vt="http://schemas.openxmlformats.org/officeDocument/2006/docPropsVTypes">
  <TotalTime>1</TotalTime>
  <Words>602</Words>
  <Application>Microsoft Office PowerPoint</Application>
  <PresentationFormat>Widescreen</PresentationFormat>
  <Paragraphs>55</Paragraphs>
  <Slides>7</Slides>
  <Notes>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Aptos</vt:lpstr>
      <vt:lpstr>Arial</vt:lpstr>
      <vt:lpstr>Calibri</vt:lpstr>
      <vt:lpstr>Calibri Light</vt:lpstr>
      <vt:lpstr>DM Serif Display</vt:lpstr>
      <vt:lpstr>Frutiger LT 75 Black</vt:lpstr>
      <vt:lpstr>Noto Sans</vt:lpstr>
      <vt:lpstr>Noto Sans Light</vt:lpstr>
      <vt:lpstr>Noto Serif</vt:lpstr>
      <vt:lpstr>TheSerifB W7 Bold</vt:lpstr>
      <vt:lpstr>1_Office Theme</vt:lpstr>
      <vt:lpstr>Addressing Manual Handling in the Wind Industry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Burton</dc:creator>
  <cp:lastModifiedBy>Olivia Burton</cp:lastModifiedBy>
  <cp:revision>1</cp:revision>
  <dcterms:created xsi:type="dcterms:W3CDTF">2025-06-19T15:48:24Z</dcterms:created>
  <dcterms:modified xsi:type="dcterms:W3CDTF">2025-06-20T10:10:17Z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0x01010042FE0D3B6C138D45B49B866DDF0557D5</vt:lpwstr>
  </property>
</Properties>
</file>