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2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10"/>
  </p:notesMasterIdLst>
  <p:sldIdLst>
    <p:sldId id="258" r:id="rId4"/>
    <p:sldId id="256" r:id="rId5"/>
    <p:sldId id="283" r:id="rId6"/>
    <p:sldId id="284" r:id="rId7"/>
    <p:sldId id="281" r:id="rId8"/>
    <p:sldId id="27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B66B"/>
    <a:srgbClr val="9AC330"/>
    <a:srgbClr val="8EBF45"/>
    <a:srgbClr val="108673"/>
    <a:srgbClr val="108573"/>
    <a:srgbClr val="282172"/>
    <a:srgbClr val="151156"/>
    <a:srgbClr val="0A082F"/>
    <a:srgbClr val="231E66"/>
    <a:srgbClr val="AB91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37" autoAdjust="0"/>
    <p:restoredTop sz="78860" autoAdjust="0"/>
  </p:normalViewPr>
  <p:slideViewPr>
    <p:cSldViewPr snapToGrid="0">
      <p:cViewPr varScale="1">
        <p:scale>
          <a:sx n="89" d="100"/>
          <a:sy n="89" d="100"/>
        </p:scale>
        <p:origin x="12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customXml" Target="../customXml/item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80021-AB46-421C-B9B1-C1D453788123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5C061-E383-47C7-A236-6F4AAB4E85E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6434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4884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Hand injuries are the most frequent injured body part in the onshore wind industry. Like all injuries – they range in severity. It is important to remember that there are also invisible injuries caused through poor manual handling technique which can cause a lot of pain and discomfort and put you out of work for months at a time. For example: Upper limb disorders; Carpal tunnel disorder, and Hand Arm Vibration.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en-GB" dirty="0"/>
              <a:t>Poor manual handling technique</a:t>
            </a:r>
          </a:p>
          <a:p>
            <a:r>
              <a:rPr lang="en-GB" dirty="0"/>
              <a:t>Not thinking of the environment, you are working in</a:t>
            </a:r>
          </a:p>
          <a:p>
            <a:r>
              <a:rPr lang="en-GB" dirty="0"/>
              <a:t>Little attention to Recognising, Removing and Redesigning to reduce risk and mitigate injuries  </a:t>
            </a:r>
          </a:p>
          <a:p>
            <a:endParaRPr lang="en-GB" dirty="0"/>
          </a:p>
          <a:p>
            <a:pPr marL="228600" indent="-228600" algn="l">
              <a:buFont typeface="+mj-lt"/>
              <a:buAutoNum type="arabicPeriod" startAt="3"/>
            </a:pPr>
            <a:r>
              <a:rPr lang="en-GB" dirty="0"/>
              <a:t>To protect yourself and your colleagues from injuries – apply these three key concepts:</a:t>
            </a:r>
          </a:p>
          <a:p>
            <a:pPr indent="0" algn="l"/>
            <a:r>
              <a:rPr lang="en-GB" dirty="0"/>
              <a:t>Recognise the risks </a:t>
            </a:r>
          </a:p>
          <a:p>
            <a:pPr indent="0" algn="l"/>
            <a:r>
              <a:rPr lang="en-GB" dirty="0"/>
              <a:t>Remove the hazards </a:t>
            </a:r>
          </a:p>
          <a:p>
            <a:pPr indent="0" algn="l"/>
            <a:r>
              <a:rPr lang="en-GB" dirty="0"/>
              <a:t>Redesign your environment and processes when required </a:t>
            </a:r>
          </a:p>
          <a:p>
            <a:pPr indent="0" algn="l"/>
            <a:endParaRPr lang="en-GB" dirty="0"/>
          </a:p>
          <a:p>
            <a:pPr marL="228600" indent="-228600" algn="l">
              <a:buFont typeface="+mj-lt"/>
              <a:buAutoNum type="arabicPeriod" startAt="4"/>
            </a:pPr>
            <a:r>
              <a:rPr lang="en-GB" dirty="0"/>
              <a:t>What are the hazards in your environment and how can you prevent injury from these things?</a:t>
            </a: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indent="0" algn="l"/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How can something like this happen here?</a:t>
            </a:r>
            <a:b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</a:br>
            <a: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  <a:t>How can we protect you and your colleagues from hand injuries? </a:t>
            </a:r>
            <a:br>
              <a:rPr lang="en-GB" b="0" i="0" dirty="0">
                <a:solidFill>
                  <a:srgbClr val="1C1D22"/>
                </a:solidFill>
                <a:effectLst/>
                <a:latin typeface="Arial" panose="020B0604020202020204" pitchFamily="34" charset="0"/>
              </a:rPr>
            </a:br>
            <a:endParaRPr lang="en-GB" dirty="0"/>
          </a:p>
          <a:p>
            <a:pPr indent="0" algn="l"/>
            <a:endParaRPr lang="en-GB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endParaRPr lang="en-GB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  <a:p>
            <a:pPr marL="228600" indent="-228600" algn="l">
              <a:buAutoNum type="arabicPeriod"/>
            </a:pPr>
            <a:endParaRPr lang="en-GB" b="0" i="0" dirty="0">
              <a:solidFill>
                <a:srgbClr val="1C1D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17232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14799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P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rovide health and safety leadership across the onshore wind industry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S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eek participation of companies from across the onshore wind industry and partner with relevant trade organisations, consultancies and others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M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onitor and gather data on the health and safety performance of the industry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M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ake use of and ensure effective communication of new and existing good practice and experience both from the UK, Ireland and internationally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212529"/>
                </a:solidFill>
                <a:latin typeface="Arial" panose="020B0604020202020204" pitchFamily="34" charset="0"/>
              </a:rPr>
              <a:t>S</a:t>
            </a:r>
            <a:r>
              <a:rPr lang="en-GB" b="0" i="0" dirty="0">
                <a:solidFill>
                  <a:srgbClr val="212529"/>
                </a:solidFill>
                <a:effectLst/>
                <a:latin typeface="Arial" panose="020B0604020202020204" pitchFamily="34" charset="0"/>
              </a:rPr>
              <a:t>hare knowledge and good practice with associated industries, including offshore wind, conventional generation and power networks, in the UK, Ireland and beyond as appropriate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85C061-E383-47C7-A236-6F4AAB4E85E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615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and white logo&#10;&#10;AI-generated content may be incorrect.">
            <a:extLst>
              <a:ext uri="{FF2B5EF4-FFF2-40B4-BE49-F238E27FC236}">
                <a16:creationId xmlns:a16="http://schemas.microsoft.com/office/drawing/2014/main" id="{7B7F5283-2065-F7BF-F7C0-48C2753B5D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283" y="265849"/>
            <a:ext cx="864000" cy="69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986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822F457-EB87-320B-0359-9CDEBA65C214}"/>
              </a:ext>
            </a:extLst>
          </p:cNvPr>
          <p:cNvSpPr txBox="1"/>
          <p:nvPr userDrawn="1"/>
        </p:nvSpPr>
        <p:spPr>
          <a:xfrm>
            <a:off x="9790715" y="6406626"/>
            <a:ext cx="2383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StandUpForSafety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green and white logo&#10;&#10;AI-generated content may be incorrect.">
            <a:extLst>
              <a:ext uri="{FF2B5EF4-FFF2-40B4-BE49-F238E27FC236}">
                <a16:creationId xmlns:a16="http://schemas.microsoft.com/office/drawing/2014/main" id="{82E3E974-04A1-2752-66C6-3F6DDDA654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283" y="265849"/>
            <a:ext cx="864000" cy="69961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1B6D6DE-11A0-72C1-C32A-6AD3396B869A}"/>
              </a:ext>
            </a:extLst>
          </p:cNvPr>
          <p:cNvGrpSpPr/>
          <p:nvPr userDrawn="1"/>
        </p:nvGrpSpPr>
        <p:grpSpPr>
          <a:xfrm>
            <a:off x="144347" y="6091152"/>
            <a:ext cx="1396619" cy="630948"/>
            <a:chOff x="10860473" y="6082275"/>
            <a:chExt cx="1396619" cy="630948"/>
          </a:xfrm>
        </p:grpSpPr>
        <p:pic>
          <p:nvPicPr>
            <p:cNvPr id="5" name="Picture 4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A1F079DF-BD5A-A198-8271-6C9B4CA3F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0473" y="6435460"/>
              <a:ext cx="1224000" cy="27776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F7AD591-F6C5-9D27-680D-1465C8298176}"/>
                </a:ext>
              </a:extLst>
            </p:cNvPr>
            <p:cNvSpPr txBox="1"/>
            <p:nvPr/>
          </p:nvSpPr>
          <p:spPr>
            <a:xfrm>
              <a:off x="10981459" y="6082275"/>
              <a:ext cx="12756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In partnership with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776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5486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8006D-A7E7-DA38-1A5A-96884546D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F4A93-3627-57BB-7821-009842ABD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88EF00-029F-7172-C5CA-83C4C98FC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00A81-FB2F-9194-0066-14DA29EAB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BE9AD-1B76-9637-6111-BEA018C7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503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CC27C8-D2D0-AF0E-BF49-FE14E186F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63B85-A1F9-4EFB-0446-60F5F5652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88BD51-A271-2FE7-76EC-E36096AAB8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1B3B13-A404-4D7B-AF8C-D4E90A168B8A}" type="datetimeFigureOut">
              <a:rPr lang="en-GB" smtClean="0"/>
              <a:t>18/12/2025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53E36-4ABB-DDC0-5CAF-44F3F0A19E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480D3F-AA42-F580-3AFF-23908B33F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91CF4-32E9-4E78-83E3-D9B4E24A1A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9059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5" r:id="rId3"/>
    <p:sldLayoutId id="214748365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safetyon.com/work-programme/publications/hand-injury-video-campaign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8.jpg"/><Relationship Id="rId3" Type="http://schemas.openxmlformats.org/officeDocument/2006/relationships/hyperlink" Target="https://safetyon.com/about" TargetMode="External"/><Relationship Id="rId7" Type="http://schemas.openxmlformats.org/officeDocument/2006/relationships/image" Target="../media/image13.pn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11" Type="http://schemas.openxmlformats.org/officeDocument/2006/relationships/image" Target="../media/image16.sv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hyperlink" Target="https://safetyon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couple of people standing in front of windmills&#10;&#10;Description automatically generated">
            <a:extLst>
              <a:ext uri="{FF2B5EF4-FFF2-40B4-BE49-F238E27FC236}">
                <a16:creationId xmlns:a16="http://schemas.microsoft.com/office/drawing/2014/main" id="{CC3365DA-55E9-4DF9-9643-342EA18767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5" t="18985" r="8484" b="21667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D7E6EF-7785-BA13-322E-32DF7736E3CD}"/>
              </a:ext>
            </a:extLst>
          </p:cNvPr>
          <p:cNvSpPr txBox="1"/>
          <p:nvPr/>
        </p:nvSpPr>
        <p:spPr>
          <a:xfrm>
            <a:off x="6921106" y="2458409"/>
            <a:ext cx="4874029" cy="3108543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/>
            <a:r>
              <a:rPr lang="en-GB" sz="2800" b="1" kern="100" dirty="0">
                <a:solidFill>
                  <a:schemeClr val="bg1"/>
                </a:solidFill>
                <a:highlight>
                  <a:srgbClr val="108573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Stand Up For Safety Week is dedicated to creating time to discuss hazards working onshore and preventative measures that could be taken to reduce risk to health and safety</a:t>
            </a:r>
            <a:r>
              <a:rPr lang="en-GB" sz="2400" b="1" kern="100" dirty="0">
                <a:solidFill>
                  <a:schemeClr val="bg1"/>
                </a:solidFill>
                <a:highlight>
                  <a:srgbClr val="108573"/>
                </a:highligh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8AC560-5104-D6EA-D222-525761F9B56A}"/>
              </a:ext>
            </a:extLst>
          </p:cNvPr>
          <p:cNvSpPr txBox="1"/>
          <p:nvPr/>
        </p:nvSpPr>
        <p:spPr>
          <a:xfrm>
            <a:off x="3048" y="351753"/>
            <a:ext cx="121857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being part of 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 Up For Safety Week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925F72C-7191-1F68-0C1F-327D2ABFD3E2}"/>
              </a:ext>
            </a:extLst>
          </p:cNvPr>
          <p:cNvSpPr/>
          <p:nvPr/>
        </p:nvSpPr>
        <p:spPr>
          <a:xfrm>
            <a:off x="0" y="5756855"/>
            <a:ext cx="5772150" cy="782793"/>
          </a:xfrm>
          <a:prstGeom prst="roundRect">
            <a:avLst>
              <a:gd name="adj" fmla="val 8889"/>
            </a:avLst>
          </a:prstGeom>
          <a:solidFill>
            <a:srgbClr val="1086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Stand </a:t>
            </a:r>
            <a:r>
              <a:rPr lang="en-US" sz="3400" b="1" dirty="0">
                <a:solidFill>
                  <a:srgbClr val="8EBF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lang="en-US" sz="3400" b="1" dirty="0">
                <a:latin typeface="Arial" panose="020B0604020202020204" pitchFamily="34" charset="0"/>
                <a:cs typeface="Arial" panose="020B0604020202020204" pitchFamily="34" charset="0"/>
              </a:rPr>
              <a:t> For Safety Week</a:t>
            </a:r>
          </a:p>
        </p:txBody>
      </p:sp>
      <p:pic>
        <p:nvPicPr>
          <p:cNvPr id="7" name="Picture 6" descr="A green and white logo&#10;&#10;AI-generated content may be incorrect.">
            <a:extLst>
              <a:ext uri="{FF2B5EF4-FFF2-40B4-BE49-F238E27FC236}">
                <a16:creationId xmlns:a16="http://schemas.microsoft.com/office/drawing/2014/main" id="{F35B8B90-2AE1-E4A6-B448-339DD8F61A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2000" y="0"/>
            <a:ext cx="1980000" cy="19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747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FB7C82D4-F356-2E38-7879-D6E93B096991}"/>
              </a:ext>
            </a:extLst>
          </p:cNvPr>
          <p:cNvSpPr txBox="1"/>
          <p:nvPr/>
        </p:nvSpPr>
        <p:spPr>
          <a:xfrm>
            <a:off x="7995" y="200054"/>
            <a:ext cx="121760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SUFS Briefing Pack:</a:t>
            </a:r>
          </a:p>
          <a:p>
            <a:pPr algn="ctr"/>
            <a:r>
              <a:rPr lang="en-US" sz="4000" b="1" dirty="0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 Injuries video series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69994D2C-7E38-711D-7BBB-1A50FC2465A4}"/>
              </a:ext>
            </a:extLst>
          </p:cNvPr>
          <p:cNvSpPr/>
          <p:nvPr/>
        </p:nvSpPr>
        <p:spPr>
          <a:xfrm>
            <a:off x="-4930" y="1931836"/>
            <a:ext cx="3546620" cy="2324926"/>
          </a:xfrm>
          <a:prstGeom prst="roundRect">
            <a:avLst>
              <a:gd name="adj" fmla="val 2060"/>
            </a:avLst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0188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taking time out to Stand Up For Safety. </a:t>
            </a:r>
          </a:p>
          <a:p>
            <a:pPr marL="230188"/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30188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 Injuries can be </a:t>
            </a:r>
          </a:p>
          <a:p>
            <a:pPr marL="230188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life-changing or have lifelong impacts.</a:t>
            </a:r>
          </a:p>
        </p:txBody>
      </p:sp>
      <p:sp>
        <p:nvSpPr>
          <p:cNvPr id="18" name="Pentagon 17">
            <a:extLst>
              <a:ext uri="{FF2B5EF4-FFF2-40B4-BE49-F238E27FC236}">
                <a16:creationId xmlns:a16="http://schemas.microsoft.com/office/drawing/2014/main" id="{9F184458-2E4B-822B-81C3-AD7E58FEF895}"/>
              </a:ext>
            </a:extLst>
          </p:cNvPr>
          <p:cNvSpPr/>
          <p:nvPr/>
        </p:nvSpPr>
        <p:spPr>
          <a:xfrm rot="5400000">
            <a:off x="3309498" y="2411359"/>
            <a:ext cx="2324926" cy="1410692"/>
          </a:xfrm>
          <a:prstGeom prst="homePlate">
            <a:avLst/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12700"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this session: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F325D1C-25CA-F34B-19E8-BF47D1DF9279}"/>
              </a:ext>
            </a:extLst>
          </p:cNvPr>
          <p:cNvGrpSpPr/>
          <p:nvPr/>
        </p:nvGrpSpPr>
        <p:grpSpPr>
          <a:xfrm>
            <a:off x="1351034" y="4457627"/>
            <a:ext cx="8102395" cy="1833920"/>
            <a:chOff x="4550084" y="4425710"/>
            <a:chExt cx="7233534" cy="1648455"/>
          </a:xfrm>
          <a:solidFill>
            <a:srgbClr val="108573"/>
          </a:solidFill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22FFDA4B-CF23-3516-A8A7-696FBD7B1FEF}"/>
                </a:ext>
              </a:extLst>
            </p:cNvPr>
            <p:cNvGrpSpPr/>
            <p:nvPr/>
          </p:nvGrpSpPr>
          <p:grpSpPr>
            <a:xfrm>
              <a:off x="4550084" y="4425710"/>
              <a:ext cx="3491178" cy="1620000"/>
              <a:chOff x="6096000" y="2955473"/>
              <a:chExt cx="3491178" cy="1620000"/>
            </a:xfrm>
            <a:grpFill/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624BEAEC-4304-7C1B-E225-C983F53C820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96000" y="2955473"/>
                <a:ext cx="1620000" cy="162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Intro to Hand Injuries</a:t>
                </a:r>
                <a:endParaRPr lang="en-GB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41B19661-6155-D590-B1DC-F07479ACAB7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67178" y="2955473"/>
                <a:ext cx="1620000" cy="162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Video series</a:t>
                </a:r>
                <a:endParaRPr lang="en-GB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91B0E61-55B6-CE68-7F67-9996244CF0BA}"/>
                </a:ext>
              </a:extLst>
            </p:cNvPr>
            <p:cNvGrpSpPr/>
            <p:nvPr/>
          </p:nvGrpSpPr>
          <p:grpSpPr>
            <a:xfrm>
              <a:off x="8292440" y="4454165"/>
              <a:ext cx="3491178" cy="1620000"/>
              <a:chOff x="6096000" y="4714061"/>
              <a:chExt cx="3491178" cy="1620000"/>
            </a:xfrm>
            <a:grpFill/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A3FBE505-A147-DB71-583A-3D82AE991A1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096000" y="4714061"/>
                <a:ext cx="1620000" cy="162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Discussion questions</a:t>
                </a:r>
                <a:endParaRPr lang="en-GB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F5F6B9D-DF02-1355-30C5-D4BB5C7DB3A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7967178" y="4714061"/>
                <a:ext cx="1620000" cy="1620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Links to additional resources</a:t>
                </a:r>
                <a:endParaRPr lang="en-GB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3" name="Picture 2" descr="A person in a reflective vest holding a clipboard&#10;&#10;AI-generated content may be incorrect.">
            <a:extLst>
              <a:ext uri="{FF2B5EF4-FFF2-40B4-BE49-F238E27FC236}">
                <a16:creationId xmlns:a16="http://schemas.microsoft.com/office/drawing/2014/main" id="{F637B778-5435-30D0-FEE3-263E0324BC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59" b="7165"/>
          <a:stretch>
            <a:fillRect/>
          </a:stretch>
        </p:blipFill>
        <p:spPr>
          <a:xfrm>
            <a:off x="5402232" y="1954242"/>
            <a:ext cx="2880000" cy="1620014"/>
          </a:xfrm>
          <a:prstGeom prst="roundRect">
            <a:avLst>
              <a:gd name="adj" fmla="val 4535"/>
            </a:avLst>
          </a:prstGeom>
        </p:spPr>
      </p:pic>
      <p:pic>
        <p:nvPicPr>
          <p:cNvPr id="5" name="Picture 4" descr="Men in safety vests looking at a large turbine&#10;&#10;AI-generated content may be incorrect.">
            <a:extLst>
              <a:ext uri="{FF2B5EF4-FFF2-40B4-BE49-F238E27FC236}">
                <a16:creationId xmlns:a16="http://schemas.microsoft.com/office/drawing/2014/main" id="{251DF75E-FD98-F56A-379A-BEBFB8C5F5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99"/>
          <a:stretch>
            <a:fillRect/>
          </a:stretch>
        </p:blipFill>
        <p:spPr>
          <a:xfrm>
            <a:off x="8504791" y="1954243"/>
            <a:ext cx="2232000" cy="1620014"/>
          </a:xfrm>
          <a:prstGeom prst="roundRect">
            <a:avLst>
              <a:gd name="adj" fmla="val 4632"/>
            </a:avLst>
          </a:prstGeom>
        </p:spPr>
      </p:pic>
    </p:spTree>
    <p:extLst>
      <p:ext uri="{BB962C8B-B14F-4D97-AF65-F5344CB8AC3E}">
        <p14:creationId xmlns:p14="http://schemas.microsoft.com/office/powerpoint/2010/main" val="836599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96E2C-E3FF-669E-CBC9-D894E4703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97BC94EA-9F9E-C310-11E3-0A41D9A62848}"/>
              </a:ext>
            </a:extLst>
          </p:cNvPr>
          <p:cNvSpPr txBox="1"/>
          <p:nvPr/>
        </p:nvSpPr>
        <p:spPr>
          <a:xfrm>
            <a:off x="1" y="260557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to Hand Injuries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0310E2FA-3464-BF08-6630-424ED80D6D5B}"/>
              </a:ext>
            </a:extLst>
          </p:cNvPr>
          <p:cNvSpPr/>
          <p:nvPr/>
        </p:nvSpPr>
        <p:spPr>
          <a:xfrm>
            <a:off x="467140" y="3589047"/>
            <a:ext cx="3382364" cy="2645444"/>
          </a:xfrm>
          <a:prstGeom prst="roundRect">
            <a:avLst>
              <a:gd name="adj" fmla="val 2060"/>
            </a:avLst>
          </a:prstGeom>
          <a:solidFill>
            <a:srgbClr val="1086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Upper limb disorders</a:t>
            </a:r>
          </a:p>
          <a:p>
            <a:endParaRPr lang="en-GB" sz="2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Carpal Tunnel Syndrome</a:t>
            </a:r>
          </a:p>
          <a:p>
            <a:endParaRPr lang="en-GB" sz="2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 Arm Vibration </a:t>
            </a:r>
            <a:r>
              <a:rPr lang="en-GB" sz="22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Syndrone</a:t>
            </a:r>
            <a:r>
              <a:rPr lang="en-GB" sz="2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(HAVS)</a:t>
            </a:r>
          </a:p>
        </p:txBody>
      </p:sp>
      <p:sp>
        <p:nvSpPr>
          <p:cNvPr id="15" name="Pentagon 14">
            <a:extLst>
              <a:ext uri="{FF2B5EF4-FFF2-40B4-BE49-F238E27FC236}">
                <a16:creationId xmlns:a16="http://schemas.microsoft.com/office/drawing/2014/main" id="{CEEE4D2D-C939-00C2-77A8-B694C779F6E2}"/>
              </a:ext>
            </a:extLst>
          </p:cNvPr>
          <p:cNvSpPr/>
          <p:nvPr/>
        </p:nvSpPr>
        <p:spPr>
          <a:xfrm rot="5400000">
            <a:off x="1310491" y="850301"/>
            <a:ext cx="1735347" cy="3422049"/>
          </a:xfrm>
          <a:prstGeom prst="homePlate">
            <a:avLst/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50800"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types of Hand Injuries are most common in </a:t>
            </a:r>
          </a:p>
          <a:p>
            <a:pPr marL="50800"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Onshore Wind? </a:t>
            </a:r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FB0BBDE0-5C77-25C5-11F4-DFA8D362ED2A}"/>
              </a:ext>
            </a:extLst>
          </p:cNvPr>
          <p:cNvSpPr/>
          <p:nvPr/>
        </p:nvSpPr>
        <p:spPr>
          <a:xfrm rot="5400000">
            <a:off x="5638894" y="184302"/>
            <a:ext cx="1735347" cy="4754050"/>
          </a:xfrm>
          <a:prstGeom prst="homePlate">
            <a:avLst>
              <a:gd name="adj" fmla="val 50823"/>
            </a:avLst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12700"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 let’s take a look at the </a:t>
            </a:r>
            <a:r>
              <a:rPr lang="en-US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Recognise</a:t>
            </a:r>
            <a:r>
              <a:rPr lang="en-US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Remove, Redesign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video. This is part of a series of videos about </a:t>
            </a:r>
          </a:p>
          <a:p>
            <a:pPr marL="12700"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 Injuries.</a:t>
            </a:r>
            <a:endParaRPr lang="en-US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80028CB-9463-0F7D-DFA6-ECB78C5E968B}"/>
              </a:ext>
            </a:extLst>
          </p:cNvPr>
          <p:cNvSpPr>
            <a:spLocks noChangeAspect="1"/>
          </p:cNvSpPr>
          <p:nvPr/>
        </p:nvSpPr>
        <p:spPr>
          <a:xfrm>
            <a:off x="9163635" y="3633769"/>
            <a:ext cx="2573468" cy="2556000"/>
          </a:xfrm>
          <a:prstGeom prst="ellipse">
            <a:avLst/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2700"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Afterwards, we will consider some discussion questions.</a:t>
            </a:r>
          </a:p>
        </p:txBody>
      </p:sp>
      <p:pic>
        <p:nvPicPr>
          <p:cNvPr id="3" name="Picture 2" descr="A line drawing of a person standing next to a wind turbine&#10;&#10;AI-generated content may be incorrect.">
            <a:hlinkClick r:id="rId2"/>
            <a:extLst>
              <a:ext uri="{FF2B5EF4-FFF2-40B4-BE49-F238E27FC236}">
                <a16:creationId xmlns:a16="http://schemas.microsoft.com/office/drawing/2014/main" id="{2DD5FE1B-0FF6-C40B-CF6C-43A73FB4CD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567" y="3611720"/>
            <a:ext cx="4536000" cy="257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293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97CC57E-7899-EA96-C0D6-824DD81712BF}"/>
              </a:ext>
            </a:extLst>
          </p:cNvPr>
          <p:cNvSpPr txBox="1"/>
          <p:nvPr/>
        </p:nvSpPr>
        <p:spPr>
          <a:xfrm>
            <a:off x="0" y="18872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1086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 to talk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C61288E-7414-4E48-1EF2-CF182B70E91E}"/>
              </a:ext>
            </a:extLst>
          </p:cNvPr>
          <p:cNvGrpSpPr/>
          <p:nvPr/>
        </p:nvGrpSpPr>
        <p:grpSpPr>
          <a:xfrm>
            <a:off x="803094" y="1687372"/>
            <a:ext cx="10585811" cy="4059767"/>
            <a:chOff x="803094" y="1687372"/>
            <a:chExt cx="10585811" cy="405976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2556BD2-B969-00EC-2B2C-CF545A7A1624}"/>
                </a:ext>
              </a:extLst>
            </p:cNvPr>
            <p:cNvSpPr txBox="1"/>
            <p:nvPr/>
          </p:nvSpPr>
          <p:spPr>
            <a:xfrm>
              <a:off x="803094" y="3642150"/>
              <a:ext cx="2456179" cy="2066400"/>
            </a:xfrm>
            <a:prstGeom prst="rect">
              <a:avLst/>
            </a:prstGeom>
            <a:solidFill>
              <a:srgbClr val="108573"/>
            </a:solidFill>
          </p:spPr>
          <p:txBody>
            <a:bodyPr wrap="square" anchor="ctr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GB" sz="3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What </a:t>
              </a:r>
              <a:r>
                <a:rPr lang="en-GB" sz="3200" b="1" dirty="0">
                  <a:solidFill>
                    <a:srgbClr val="8EBF4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happened?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306AA23-3391-7AE2-B7F2-8860CC38DAD3}"/>
                </a:ext>
              </a:extLst>
            </p:cNvPr>
            <p:cNvSpPr txBox="1"/>
            <p:nvPr/>
          </p:nvSpPr>
          <p:spPr>
            <a:xfrm>
              <a:off x="3486561" y="3661029"/>
              <a:ext cx="2458800" cy="2066400"/>
            </a:xfrm>
            <a:prstGeom prst="rect">
              <a:avLst/>
            </a:prstGeom>
            <a:solidFill>
              <a:srgbClr val="108573"/>
            </a:solidFill>
          </p:spPr>
          <p:txBody>
            <a:bodyPr wrap="square" anchor="ctr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GB" sz="3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Why </a:t>
              </a:r>
              <a:r>
                <a:rPr lang="en-GB" sz="3200" b="1" dirty="0">
                  <a:solidFill>
                    <a:srgbClr val="8EBF4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did it happen?</a:t>
              </a: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80D84126-B099-8BA3-6BEB-78498CB65A1E}"/>
                </a:ext>
              </a:extLst>
            </p:cNvPr>
            <p:cNvGrpSpPr/>
            <p:nvPr/>
          </p:nvGrpSpPr>
          <p:grpSpPr>
            <a:xfrm>
              <a:off x="6672825" y="1687372"/>
              <a:ext cx="1501583" cy="2210455"/>
              <a:chOff x="6585287" y="1687372"/>
              <a:chExt cx="1501583" cy="2210455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52A5BE0A-3B4A-0830-572C-9012F173B7F5}"/>
                  </a:ext>
                </a:extLst>
              </p:cNvPr>
              <p:cNvGrpSpPr/>
              <p:nvPr/>
            </p:nvGrpSpPr>
            <p:grpSpPr>
              <a:xfrm>
                <a:off x="6585287" y="1687372"/>
                <a:ext cx="1501583" cy="2210455"/>
                <a:chOff x="1515135" y="552463"/>
                <a:chExt cx="1584000" cy="2290750"/>
              </a:xfrm>
            </p:grpSpPr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D6978B75-EF81-B7F2-FCFA-4408B4325C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49190" y="2020742"/>
                  <a:ext cx="0" cy="822471"/>
                </a:xfrm>
                <a:prstGeom prst="line">
                  <a:avLst/>
                </a:prstGeom>
                <a:solidFill>
                  <a:srgbClr val="92D050"/>
                </a:solidFill>
                <a:ln w="38100">
                  <a:solidFill>
                    <a:srgbClr val="10867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756B6527-9392-0C75-2040-A4CE8D722BA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515135" y="552463"/>
                  <a:ext cx="1584000" cy="1584000"/>
                </a:xfrm>
                <a:prstGeom prst="ellipse">
                  <a:avLst/>
                </a:prstGeom>
                <a:solidFill>
                  <a:srgbClr val="64B6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lvl="0" algn="ctr"/>
                  <a:endPara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39" name="Graphic 38" descr="Chat outline">
                <a:extLst>
                  <a:ext uri="{FF2B5EF4-FFF2-40B4-BE49-F238E27FC236}">
                    <a16:creationId xmlns:a16="http://schemas.microsoft.com/office/drawing/2014/main" id="{3EB3A50A-5F67-F445-771E-295ED2DFCE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882267" y="2046728"/>
                <a:ext cx="955553" cy="972668"/>
              </a:xfrm>
              <a:prstGeom prst="rect">
                <a:avLst/>
              </a:prstGeom>
            </p:spPr>
          </p:pic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228794F-5425-63A5-CABB-35D44A846176}"/>
                </a:ext>
              </a:extLst>
            </p:cNvPr>
            <p:cNvSpPr txBox="1"/>
            <p:nvPr/>
          </p:nvSpPr>
          <p:spPr>
            <a:xfrm>
              <a:off x="6182389" y="3673715"/>
              <a:ext cx="2458800" cy="2066400"/>
            </a:xfrm>
            <a:prstGeom prst="rect">
              <a:avLst/>
            </a:prstGeom>
            <a:solidFill>
              <a:srgbClr val="108573"/>
            </a:solidFill>
          </p:spPr>
          <p:txBody>
            <a:bodyPr wrap="square" anchor="ctr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GB" sz="3200" b="1" dirty="0">
                  <a:solidFill>
                    <a:srgbClr val="8EBF4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What did they </a:t>
              </a:r>
              <a:r>
                <a:rPr lang="en-GB" sz="3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learn?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4F992F9-E5F8-1844-F2F1-0DB4B99ACC70}"/>
                </a:ext>
              </a:extLst>
            </p:cNvPr>
            <p:cNvSpPr txBox="1"/>
            <p:nvPr/>
          </p:nvSpPr>
          <p:spPr>
            <a:xfrm>
              <a:off x="8930105" y="3685036"/>
              <a:ext cx="2458800" cy="2062103"/>
            </a:xfrm>
            <a:prstGeom prst="rect">
              <a:avLst/>
            </a:prstGeom>
            <a:solidFill>
              <a:srgbClr val="108573"/>
            </a:solidFill>
          </p:spPr>
          <p:txBody>
            <a:bodyPr wrap="square" anchor="ctr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GB" sz="3200" b="1" dirty="0">
                  <a:solidFill>
                    <a:srgbClr val="8EBF4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What </a:t>
              </a:r>
              <a:r>
                <a:rPr lang="en-GB" sz="3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questions </a:t>
              </a:r>
              <a:r>
                <a:rPr lang="en-GB" sz="3200" b="1" dirty="0">
                  <a:solidFill>
                    <a:srgbClr val="8EBF45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should they ask?</a:t>
              </a:r>
              <a:endParaRPr lang="en-GB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F9ED3864-982E-146F-F827-53466040C7A0}"/>
                </a:ext>
              </a:extLst>
            </p:cNvPr>
            <p:cNvGrpSpPr/>
            <p:nvPr/>
          </p:nvGrpSpPr>
          <p:grpSpPr>
            <a:xfrm>
              <a:off x="1362361" y="1687372"/>
              <a:ext cx="1501583" cy="2210455"/>
              <a:chOff x="6585287" y="1687372"/>
              <a:chExt cx="1501583" cy="2210455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F511D8DE-0EAE-C78A-2032-14EC581B7B9B}"/>
                  </a:ext>
                </a:extLst>
              </p:cNvPr>
              <p:cNvGrpSpPr/>
              <p:nvPr/>
            </p:nvGrpSpPr>
            <p:grpSpPr>
              <a:xfrm>
                <a:off x="6585287" y="1687372"/>
                <a:ext cx="1501583" cy="2210455"/>
                <a:chOff x="1515135" y="552463"/>
                <a:chExt cx="1584000" cy="2290750"/>
              </a:xfrm>
            </p:grpSpPr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FF17EE6C-7927-07D6-0B6C-5811EF6E282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49190" y="2020742"/>
                  <a:ext cx="0" cy="822471"/>
                </a:xfrm>
                <a:prstGeom prst="line">
                  <a:avLst/>
                </a:prstGeom>
                <a:solidFill>
                  <a:srgbClr val="92D050"/>
                </a:solidFill>
                <a:ln w="38100">
                  <a:solidFill>
                    <a:srgbClr val="10867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94AF8FCA-66E4-0BDE-1EA9-7DE4F300341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515135" y="552463"/>
                  <a:ext cx="1584000" cy="1584000"/>
                </a:xfrm>
                <a:prstGeom prst="ellipse">
                  <a:avLst/>
                </a:prstGeom>
                <a:solidFill>
                  <a:srgbClr val="64B6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lvl="0" algn="ctr"/>
                  <a:endPara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57" name="Graphic 56" descr="Chat outline">
                <a:extLst>
                  <a:ext uri="{FF2B5EF4-FFF2-40B4-BE49-F238E27FC236}">
                    <a16:creationId xmlns:a16="http://schemas.microsoft.com/office/drawing/2014/main" id="{5F6B9988-E839-CE1B-32CC-64FA296E13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882267" y="2046728"/>
                <a:ext cx="955553" cy="972668"/>
              </a:xfrm>
              <a:prstGeom prst="rect">
                <a:avLst/>
              </a:prstGeom>
            </p:spPr>
          </p:pic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EDC018D7-E07D-37C0-BD8F-8802C3EBCF1A}"/>
                </a:ext>
              </a:extLst>
            </p:cNvPr>
            <p:cNvGrpSpPr/>
            <p:nvPr/>
          </p:nvGrpSpPr>
          <p:grpSpPr>
            <a:xfrm>
              <a:off x="4017593" y="1687372"/>
              <a:ext cx="1501583" cy="2210455"/>
              <a:chOff x="6585287" y="1687372"/>
              <a:chExt cx="1501583" cy="2210455"/>
            </a:xfrm>
          </p:grpSpPr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E8E11C15-FE52-63F4-ECF4-A53BEE10D940}"/>
                  </a:ext>
                </a:extLst>
              </p:cNvPr>
              <p:cNvGrpSpPr/>
              <p:nvPr/>
            </p:nvGrpSpPr>
            <p:grpSpPr>
              <a:xfrm>
                <a:off x="6585287" y="1687372"/>
                <a:ext cx="1501583" cy="2210455"/>
                <a:chOff x="1515135" y="552463"/>
                <a:chExt cx="1584000" cy="2290750"/>
              </a:xfrm>
            </p:grpSpPr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E50D6C92-C5F5-63C8-C93A-FDB50EC8A94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49190" y="2020742"/>
                  <a:ext cx="0" cy="822471"/>
                </a:xfrm>
                <a:prstGeom prst="line">
                  <a:avLst/>
                </a:prstGeom>
                <a:solidFill>
                  <a:srgbClr val="92D050"/>
                </a:solidFill>
                <a:ln w="38100">
                  <a:solidFill>
                    <a:srgbClr val="10867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D2155758-23A2-98A2-11A5-E353318C618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515135" y="552463"/>
                  <a:ext cx="1584000" cy="1584000"/>
                </a:xfrm>
                <a:prstGeom prst="ellipse">
                  <a:avLst/>
                </a:prstGeom>
                <a:solidFill>
                  <a:srgbClr val="64B6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lvl="0" algn="ctr"/>
                  <a:endPara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62" name="Graphic 61" descr="Chat outline">
                <a:extLst>
                  <a:ext uri="{FF2B5EF4-FFF2-40B4-BE49-F238E27FC236}">
                    <a16:creationId xmlns:a16="http://schemas.microsoft.com/office/drawing/2014/main" id="{BAABBD9A-7081-AF53-2DBB-A3A0C8944F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882267" y="2046728"/>
                <a:ext cx="955553" cy="972668"/>
              </a:xfrm>
              <a:prstGeom prst="rect">
                <a:avLst/>
              </a:prstGeom>
            </p:spPr>
          </p:pic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4F068200-D31B-457D-3497-2DE0844E03D6}"/>
                </a:ext>
              </a:extLst>
            </p:cNvPr>
            <p:cNvGrpSpPr/>
            <p:nvPr/>
          </p:nvGrpSpPr>
          <p:grpSpPr>
            <a:xfrm>
              <a:off x="9328056" y="1687372"/>
              <a:ext cx="1501583" cy="2210455"/>
              <a:chOff x="6585287" y="1687372"/>
              <a:chExt cx="1501583" cy="2210455"/>
            </a:xfrm>
          </p:grpSpPr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C12B0B7B-6B94-2753-498E-D59BFEE18D47}"/>
                  </a:ext>
                </a:extLst>
              </p:cNvPr>
              <p:cNvGrpSpPr/>
              <p:nvPr/>
            </p:nvGrpSpPr>
            <p:grpSpPr>
              <a:xfrm>
                <a:off x="6585287" y="1687372"/>
                <a:ext cx="1501583" cy="2210455"/>
                <a:chOff x="1515135" y="552463"/>
                <a:chExt cx="1584000" cy="2290750"/>
              </a:xfrm>
            </p:grpSpPr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DAD3D55A-469F-9A5E-4C53-29BEF743EE3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49190" y="2020742"/>
                  <a:ext cx="0" cy="822471"/>
                </a:xfrm>
                <a:prstGeom prst="line">
                  <a:avLst/>
                </a:prstGeom>
                <a:solidFill>
                  <a:srgbClr val="92D050"/>
                </a:solidFill>
                <a:ln w="38100">
                  <a:solidFill>
                    <a:srgbClr val="10867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D595AED4-8EAB-C274-3445-E22A3710E17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515135" y="552463"/>
                  <a:ext cx="1584000" cy="1584000"/>
                </a:xfrm>
                <a:prstGeom prst="ellipse">
                  <a:avLst/>
                </a:prstGeom>
                <a:solidFill>
                  <a:srgbClr val="64B66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lvl="0" algn="ctr"/>
                  <a:endParaRPr lang="en-GB" sz="16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pic>
            <p:nvPicPr>
              <p:cNvPr id="67" name="Graphic 66" descr="Chat outline">
                <a:extLst>
                  <a:ext uri="{FF2B5EF4-FFF2-40B4-BE49-F238E27FC236}">
                    <a16:creationId xmlns:a16="http://schemas.microsoft.com/office/drawing/2014/main" id="{3287030A-A199-492E-8EE9-6C67D83821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882267" y="2046728"/>
                <a:ext cx="955553" cy="97266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589412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4739B29D-7811-947D-C572-DD0F587B2A32}"/>
              </a:ext>
            </a:extLst>
          </p:cNvPr>
          <p:cNvSpPr/>
          <p:nvPr/>
        </p:nvSpPr>
        <p:spPr>
          <a:xfrm>
            <a:off x="5082071" y="4910914"/>
            <a:ext cx="5947880" cy="1044000"/>
          </a:xfrm>
          <a:prstGeom prst="roundRect">
            <a:avLst>
              <a:gd name="adj" fmla="val 2060"/>
            </a:avLst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0188"/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Sign up for regular			updates on our work</a:t>
            </a:r>
          </a:p>
        </p:txBody>
      </p:sp>
      <p:sp>
        <p:nvSpPr>
          <p:cNvPr id="30" name="Rounded Rectangle 29">
            <a:hlinkClick r:id="rId3"/>
            <a:extLst>
              <a:ext uri="{FF2B5EF4-FFF2-40B4-BE49-F238E27FC236}">
                <a16:creationId xmlns:a16="http://schemas.microsoft.com/office/drawing/2014/main" id="{465BB03B-7F97-E6F7-5E99-B3BCBB3CA6D5}"/>
              </a:ext>
            </a:extLst>
          </p:cNvPr>
          <p:cNvSpPr/>
          <p:nvPr/>
        </p:nvSpPr>
        <p:spPr>
          <a:xfrm>
            <a:off x="0" y="3671090"/>
            <a:ext cx="7100887" cy="1040894"/>
          </a:xfrm>
          <a:prstGeom prst="roundRect">
            <a:avLst>
              <a:gd name="adj" fmla="val 2060"/>
            </a:avLst>
          </a:prstGeom>
          <a:solidFill>
            <a:srgbClr val="64B66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0188"/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Get in touch:</a:t>
            </a:r>
          </a:p>
          <a:p>
            <a:pPr marL="230188"/>
            <a:r>
              <a:rPr lang="en-US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n-US" sz="2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safetyon@energyinst.org</a:t>
            </a:r>
            <a:endParaRPr lang="en-US" sz="2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 descr="A qr code with a few squares&#10;&#10;Description automatically generated">
            <a:extLst>
              <a:ext uri="{FF2B5EF4-FFF2-40B4-BE49-F238E27FC236}">
                <a16:creationId xmlns:a16="http://schemas.microsoft.com/office/drawing/2014/main" id="{9D92D64B-A11B-7139-829F-A2CA96B95A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912" y="1868243"/>
            <a:ext cx="1620000" cy="16200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C530671C-CA4F-E9A4-EFD3-2CB15F45F2D4}"/>
              </a:ext>
            </a:extLst>
          </p:cNvPr>
          <p:cNvGrpSpPr/>
          <p:nvPr/>
        </p:nvGrpSpPr>
        <p:grpSpPr>
          <a:xfrm>
            <a:off x="1" y="4854892"/>
            <a:ext cx="4843462" cy="1188000"/>
            <a:chOff x="200026" y="4460830"/>
            <a:chExt cx="4843462" cy="1188000"/>
          </a:xfrm>
          <a:solidFill>
            <a:srgbClr val="64B66B"/>
          </a:solidFill>
        </p:grpSpPr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B4F046B5-57AE-6759-E004-3083E4930B66}"/>
                </a:ext>
              </a:extLst>
            </p:cNvPr>
            <p:cNvSpPr/>
            <p:nvPr/>
          </p:nvSpPr>
          <p:spPr>
            <a:xfrm>
              <a:off x="200026" y="4517293"/>
              <a:ext cx="4843462" cy="1044000"/>
            </a:xfrm>
            <a:prstGeom prst="roundRect">
              <a:avLst>
                <a:gd name="adj" fmla="val 206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30188"/>
              <a:r>
                <a:rPr lang="en-US" sz="2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		</a:t>
              </a:r>
              <a:r>
                <a:rPr lang="en-US" sz="26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Safetyon.com</a:t>
              </a:r>
              <a:endParaRPr lang="en-US" sz="2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7" name="Graphic 16" descr="Internet outline">
              <a:extLst>
                <a:ext uri="{FF2B5EF4-FFF2-40B4-BE49-F238E27FC236}">
                  <a16:creationId xmlns:a16="http://schemas.microsoft.com/office/drawing/2014/main" id="{5F67C6CC-C3E9-14F2-4B51-04A08D54BCE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5744" y="4460830"/>
              <a:ext cx="1188000" cy="1188000"/>
            </a:xfrm>
            <a:prstGeom prst="rect">
              <a:avLst/>
            </a:prstGeom>
          </p:spPr>
        </p:pic>
      </p:grpSp>
      <p:pic>
        <p:nvPicPr>
          <p:cNvPr id="23" name="Graphic 22" descr="Link with solid fill">
            <a:extLst>
              <a:ext uri="{FF2B5EF4-FFF2-40B4-BE49-F238E27FC236}">
                <a16:creationId xmlns:a16="http://schemas.microsoft.com/office/drawing/2014/main" id="{D44004FA-EC47-D70F-1564-00E6EE7516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0883" y="3733972"/>
            <a:ext cx="936000" cy="936000"/>
          </a:xfrm>
          <a:prstGeom prst="rect">
            <a:avLst/>
          </a:prstGeom>
        </p:spPr>
      </p:pic>
      <p:sp>
        <p:nvSpPr>
          <p:cNvPr id="26" name="Rounded Rectangle 25">
            <a:hlinkClick r:id="rId9"/>
            <a:extLst>
              <a:ext uri="{FF2B5EF4-FFF2-40B4-BE49-F238E27FC236}">
                <a16:creationId xmlns:a16="http://schemas.microsoft.com/office/drawing/2014/main" id="{FCEB1D87-B997-3095-D364-EDEA61DF3415}"/>
              </a:ext>
            </a:extLst>
          </p:cNvPr>
          <p:cNvSpPr/>
          <p:nvPr/>
        </p:nvSpPr>
        <p:spPr>
          <a:xfrm>
            <a:off x="0" y="1868243"/>
            <a:ext cx="5323912" cy="1603476"/>
          </a:xfrm>
          <a:prstGeom prst="roundRect">
            <a:avLst>
              <a:gd name="adj" fmla="val 4816"/>
            </a:avLst>
          </a:prstGeom>
          <a:solidFill>
            <a:srgbClr val="1085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latin typeface="Arial" panose="020B0604020202020204" pitchFamily="34" charset="0"/>
                <a:cs typeface="Arial" panose="020B0604020202020204" pitchFamily="34" charset="0"/>
              </a:rPr>
              <a:t>Discover more</a:t>
            </a:r>
          </a:p>
        </p:txBody>
      </p:sp>
      <p:pic>
        <p:nvPicPr>
          <p:cNvPr id="20" name="Graphic 19" descr="Megaphone1 outline">
            <a:extLst>
              <a:ext uri="{FF2B5EF4-FFF2-40B4-BE49-F238E27FC236}">
                <a16:creationId xmlns:a16="http://schemas.microsoft.com/office/drawing/2014/main" id="{4F61EBA5-1BC9-8907-5D2B-D2750DE5630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323912" y="4910914"/>
            <a:ext cx="972000" cy="97200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5C02C23F-4615-A0C1-1406-F575D7FEA841}"/>
              </a:ext>
            </a:extLst>
          </p:cNvPr>
          <p:cNvSpPr txBox="1"/>
          <p:nvPr/>
        </p:nvSpPr>
        <p:spPr>
          <a:xfrm>
            <a:off x="3048" y="190899"/>
            <a:ext cx="121874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being part of </a:t>
            </a:r>
          </a:p>
          <a:p>
            <a:pPr algn="ctr"/>
            <a:r>
              <a:rPr lang="en-US" sz="4000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 Up For Safety Week</a:t>
            </a:r>
          </a:p>
        </p:txBody>
      </p:sp>
      <p:pic>
        <p:nvPicPr>
          <p:cNvPr id="6" name="Picture 5" descr="A couple of men in a field with a windmill&#10;&#10;AI-generated content may be incorrect.">
            <a:extLst>
              <a:ext uri="{FF2B5EF4-FFF2-40B4-BE49-F238E27FC236}">
                <a16:creationId xmlns:a16="http://schemas.microsoft.com/office/drawing/2014/main" id="{376C0664-0580-9C0A-0ACA-E3B43C6428A7}"/>
              </a:ext>
            </a:extLst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2" t="46470" r="8245"/>
          <a:stretch>
            <a:fillRect/>
          </a:stretch>
        </p:blipFill>
        <p:spPr>
          <a:xfrm>
            <a:off x="7366251" y="1841449"/>
            <a:ext cx="2160000" cy="2160000"/>
          </a:xfrm>
          <a:prstGeom prst="ellipse">
            <a:avLst/>
          </a:prstGeom>
        </p:spPr>
      </p:pic>
      <p:pic>
        <p:nvPicPr>
          <p:cNvPr id="3" name="Picture 2" descr="A group of windmills on a mountain&#10;&#10;AI-generated content may be incorrect.">
            <a:extLst>
              <a:ext uri="{FF2B5EF4-FFF2-40B4-BE49-F238E27FC236}">
                <a16:creationId xmlns:a16="http://schemas.microsoft.com/office/drawing/2014/main" id="{E0AD705E-E8D4-323A-2372-35760723D57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590" y="1841449"/>
            <a:ext cx="2160000" cy="21600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07038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ind turbine with blue sky and clouds&#10;&#10;AI-generated content may be incorrect.">
            <a:extLst>
              <a:ext uri="{FF2B5EF4-FFF2-40B4-BE49-F238E27FC236}">
                <a16:creationId xmlns:a16="http://schemas.microsoft.com/office/drawing/2014/main" id="{6B7B6135-A514-B973-450A-B9AC1B0F6B4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2" t="14009" r="12630" b="16485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8" name="Pentagon 37">
            <a:extLst>
              <a:ext uri="{FF2B5EF4-FFF2-40B4-BE49-F238E27FC236}">
                <a16:creationId xmlns:a16="http://schemas.microsoft.com/office/drawing/2014/main" id="{C65BEC2E-9890-04C7-7573-D9C31CF5B8B8}"/>
              </a:ext>
            </a:extLst>
          </p:cNvPr>
          <p:cNvSpPr/>
          <p:nvPr/>
        </p:nvSpPr>
        <p:spPr>
          <a:xfrm>
            <a:off x="5921593" y="3531001"/>
            <a:ext cx="1587079" cy="2887200"/>
          </a:xfrm>
          <a:prstGeom prst="homePlate">
            <a:avLst/>
          </a:prstGeom>
          <a:solidFill>
            <a:srgbClr val="1085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0188"/>
            <a:endParaRPr lang="en-US" b="1" dirty="0">
              <a:solidFill>
                <a:srgbClr val="1085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4388B19-C7D6-583E-C2B1-AAE1217A6BEB}"/>
              </a:ext>
            </a:extLst>
          </p:cNvPr>
          <p:cNvGrpSpPr/>
          <p:nvPr/>
        </p:nvGrpSpPr>
        <p:grpSpPr>
          <a:xfrm>
            <a:off x="7768880" y="1679804"/>
            <a:ext cx="3519366" cy="4950796"/>
            <a:chOff x="7936639" y="1568667"/>
            <a:chExt cx="3519366" cy="4950796"/>
          </a:xfrm>
          <a:solidFill>
            <a:srgbClr val="64B66B"/>
          </a:solidFill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270A1F7-B4ED-B7B6-8664-CF82B25CCDD0}"/>
                </a:ext>
              </a:extLst>
            </p:cNvPr>
            <p:cNvSpPr>
              <a:spLocks/>
            </p:cNvSpPr>
            <p:nvPr/>
          </p:nvSpPr>
          <p:spPr>
            <a:xfrm>
              <a:off x="7936639" y="1568667"/>
              <a:ext cx="1656000" cy="165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Provide health &amp; safety leadership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EE9B500-08A3-1757-8AEF-8B7999BE7B82}"/>
                </a:ext>
              </a:extLst>
            </p:cNvPr>
            <p:cNvSpPr>
              <a:spLocks/>
            </p:cNvSpPr>
            <p:nvPr/>
          </p:nvSpPr>
          <p:spPr>
            <a:xfrm>
              <a:off x="9752819" y="1568667"/>
              <a:ext cx="1656000" cy="165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Facilitate collaboration within industry and beyond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2BA474D-F02C-8671-7B7B-48B11F010506}"/>
                </a:ext>
              </a:extLst>
            </p:cNvPr>
            <p:cNvSpPr>
              <a:spLocks/>
            </p:cNvSpPr>
            <p:nvPr/>
          </p:nvSpPr>
          <p:spPr>
            <a:xfrm>
              <a:off x="7936639" y="3289942"/>
              <a:ext cx="1656000" cy="165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Gather and monitor data on industry  health and safety performance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6ECDCED-7DFF-17B2-0CC2-1D3C1676D503}"/>
                </a:ext>
              </a:extLst>
            </p:cNvPr>
            <p:cNvSpPr>
              <a:spLocks/>
            </p:cNvSpPr>
            <p:nvPr/>
          </p:nvSpPr>
          <p:spPr>
            <a:xfrm>
              <a:off x="9800005" y="3261229"/>
              <a:ext cx="1656000" cy="165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Share good practice and experience 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4EED7FC-26AD-05E1-F5CD-300B71ED9C6E}"/>
                </a:ext>
              </a:extLst>
            </p:cNvPr>
            <p:cNvSpPr>
              <a:spLocks/>
            </p:cNvSpPr>
            <p:nvPr/>
          </p:nvSpPr>
          <p:spPr>
            <a:xfrm>
              <a:off x="8897775" y="4863463"/>
              <a:ext cx="1656000" cy="1656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GB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Drive knowledge-sharing with adjacent industries</a:t>
              </a:r>
              <a:endParaRPr lang="en-GB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2E17B96-F86E-E383-8245-7E77EBEA6A64}"/>
              </a:ext>
            </a:extLst>
          </p:cNvPr>
          <p:cNvGrpSpPr/>
          <p:nvPr/>
        </p:nvGrpSpPr>
        <p:grpSpPr>
          <a:xfrm>
            <a:off x="710327" y="1184753"/>
            <a:ext cx="6798345" cy="2395802"/>
            <a:chOff x="-1679073" y="2450366"/>
            <a:chExt cx="4822016" cy="2395802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1804B8E-6ADA-9C5E-4516-56EF9B58B075}"/>
                </a:ext>
              </a:extLst>
            </p:cNvPr>
            <p:cNvGrpSpPr/>
            <p:nvPr/>
          </p:nvGrpSpPr>
          <p:grpSpPr>
            <a:xfrm>
              <a:off x="-1679073" y="2450366"/>
              <a:ext cx="4822016" cy="2132903"/>
              <a:chOff x="4075581" y="3563418"/>
              <a:chExt cx="4822016" cy="2132903"/>
            </a:xfrm>
          </p:grpSpPr>
          <p:sp>
            <p:nvSpPr>
              <p:cNvPr id="28" name="Pentagon 27">
                <a:extLst>
                  <a:ext uri="{FF2B5EF4-FFF2-40B4-BE49-F238E27FC236}">
                    <a16:creationId xmlns:a16="http://schemas.microsoft.com/office/drawing/2014/main" id="{6253E068-5D7A-3CAF-80FE-C03536E9E617}"/>
                  </a:ext>
                </a:extLst>
              </p:cNvPr>
              <p:cNvSpPr/>
              <p:nvPr/>
            </p:nvSpPr>
            <p:spPr>
              <a:xfrm>
                <a:off x="7755636" y="3563418"/>
                <a:ext cx="1141961" cy="2132903"/>
              </a:xfrm>
              <a:prstGeom prst="homePlate">
                <a:avLst/>
              </a:prstGeom>
              <a:solidFill>
                <a:srgbClr val="10857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30188"/>
                <a:endParaRPr lang="en-US" b="1" dirty="0">
                  <a:solidFill>
                    <a:srgbClr val="108573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46C85DAC-09EE-DD5D-5A51-BE88E5EFA71E}"/>
                  </a:ext>
                </a:extLst>
              </p:cNvPr>
              <p:cNvSpPr/>
              <p:nvPr/>
            </p:nvSpPr>
            <p:spPr>
              <a:xfrm>
                <a:off x="4075581" y="3565121"/>
                <a:ext cx="3998603" cy="2131200"/>
              </a:xfrm>
              <a:prstGeom prst="roundRect">
                <a:avLst>
                  <a:gd name="adj" fmla="val 2060"/>
                </a:avLst>
              </a:prstGeom>
              <a:solidFill>
                <a:srgbClr val="10857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30188"/>
                <a:endParaRPr lang="en-US" b="1" dirty="0">
                  <a:solidFill>
                    <a:srgbClr val="108573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765DF49-AE72-0E93-DCA4-7AEFB64F049A}"/>
                </a:ext>
              </a:extLst>
            </p:cNvPr>
            <p:cNvSpPr txBox="1"/>
            <p:nvPr/>
          </p:nvSpPr>
          <p:spPr>
            <a:xfrm>
              <a:off x="-1543275" y="2599399"/>
              <a:ext cx="3494773" cy="22467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800" b="1" i="1" dirty="0">
                  <a:solidFill>
                    <a:schemeClr val="accent6"/>
                  </a:solidFill>
                  <a:highlight>
                    <a:srgbClr val="108573"/>
                  </a:highlight>
                  <a:latin typeface="Arial" panose="020B0604020202020204" pitchFamily="34" charset="0"/>
                </a:rPr>
                <a:t>Our Mission: </a:t>
              </a:r>
            </a:p>
            <a:p>
              <a:r>
                <a:rPr lang="en-GB" sz="2800" b="1" i="1" dirty="0">
                  <a:solidFill>
                    <a:schemeClr val="bg1"/>
                  </a:solidFill>
                  <a:highlight>
                    <a:srgbClr val="108573"/>
                  </a:highlight>
                  <a:latin typeface="Arial" panose="020B0604020202020204" pitchFamily="34" charset="0"/>
                </a:rPr>
                <a:t>Inspiring a safer and healthier onshore wind industry.</a:t>
              </a:r>
              <a:endParaRPr lang="en-GB" sz="2800" b="1" i="1" dirty="0">
                <a:solidFill>
                  <a:schemeClr val="bg1"/>
                </a:solidFill>
                <a:highlight>
                  <a:srgbClr val="108573"/>
                </a:highlight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AEA530D-102E-959B-94AC-55C0F49CB823}"/>
              </a:ext>
            </a:extLst>
          </p:cNvPr>
          <p:cNvGrpSpPr/>
          <p:nvPr/>
        </p:nvGrpSpPr>
        <p:grpSpPr>
          <a:xfrm>
            <a:off x="711852" y="3531000"/>
            <a:ext cx="5966008" cy="2887200"/>
            <a:chOff x="-1679073" y="2479559"/>
            <a:chExt cx="6891810" cy="2887200"/>
          </a:xfrm>
        </p:grpSpPr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20EF4F90-D2AA-DC69-AB3A-6E7D44DD68BC}"/>
                </a:ext>
              </a:extLst>
            </p:cNvPr>
            <p:cNvSpPr/>
            <p:nvPr/>
          </p:nvSpPr>
          <p:spPr>
            <a:xfrm>
              <a:off x="-1679073" y="2479559"/>
              <a:ext cx="6566801" cy="2887200"/>
            </a:xfrm>
            <a:prstGeom prst="roundRect">
              <a:avLst>
                <a:gd name="adj" fmla="val 2060"/>
              </a:avLst>
            </a:prstGeom>
            <a:solidFill>
              <a:srgbClr val="10857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30188"/>
              <a:endParaRPr lang="en-US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643EA2C-2AEC-A424-7DE2-FBDE08D850B6}"/>
                </a:ext>
              </a:extLst>
            </p:cNvPr>
            <p:cNvSpPr txBox="1"/>
            <p:nvPr/>
          </p:nvSpPr>
          <p:spPr>
            <a:xfrm>
              <a:off x="-1496508" y="2599399"/>
              <a:ext cx="6709245" cy="2677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2800" b="1" i="1" dirty="0">
                  <a:solidFill>
                    <a:schemeClr val="accent6"/>
                  </a:solidFill>
                  <a:highlight>
                    <a:srgbClr val="108573"/>
                  </a:highlight>
                  <a:latin typeface="Arial" panose="020B0604020202020204" pitchFamily="34" charset="0"/>
                </a:rPr>
                <a:t>Our Vision: </a:t>
              </a:r>
            </a:p>
            <a:p>
              <a:r>
                <a:rPr lang="en-GB" sz="2800" b="1" i="1" dirty="0">
                  <a:solidFill>
                    <a:schemeClr val="bg1"/>
                  </a:solidFill>
                  <a:highlight>
                    <a:srgbClr val="108573"/>
                  </a:highlight>
                  <a:latin typeface="Arial" panose="020B0604020202020204" pitchFamily="34" charset="0"/>
                </a:rPr>
                <a:t>Providing advice, sharing best industry practice, promoting, innovation and creating positive change in the UK and Ireland’s onshore wind industry. </a:t>
              </a:r>
            </a:p>
          </p:txBody>
        </p:sp>
      </p:grpSp>
      <p:pic>
        <p:nvPicPr>
          <p:cNvPr id="9" name="Picture 8" descr="A green and white logo&#10;&#10;AI-generated content may be incorrect.">
            <a:extLst>
              <a:ext uri="{FF2B5EF4-FFF2-40B4-BE49-F238E27FC236}">
                <a16:creationId xmlns:a16="http://schemas.microsoft.com/office/drawing/2014/main" id="{1AF99DD1-B9B0-62B9-7D78-AF0B8940E2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6246" y="215702"/>
            <a:ext cx="1404000" cy="113687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38BFC809-CFC5-EC51-0077-43A455CF81C8}"/>
              </a:ext>
            </a:extLst>
          </p:cNvPr>
          <p:cNvGrpSpPr/>
          <p:nvPr/>
        </p:nvGrpSpPr>
        <p:grpSpPr>
          <a:xfrm>
            <a:off x="10693797" y="6075194"/>
            <a:ext cx="1396619" cy="630948"/>
            <a:chOff x="10860473" y="6082275"/>
            <a:chExt cx="1396619" cy="630948"/>
          </a:xfrm>
        </p:grpSpPr>
        <p:pic>
          <p:nvPicPr>
            <p:cNvPr id="15" name="Picture 14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DD33F77A-C5BE-FBC8-FA92-3103DF3B9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0473" y="6435460"/>
              <a:ext cx="1224000" cy="277763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11C587E-F8C9-25A7-D003-AFB925D00DC2}"/>
                </a:ext>
              </a:extLst>
            </p:cNvPr>
            <p:cNvSpPr txBox="1"/>
            <p:nvPr/>
          </p:nvSpPr>
          <p:spPr>
            <a:xfrm>
              <a:off x="10981459" y="6082275"/>
              <a:ext cx="12756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>
                  <a:latin typeface="Arial" panose="020B0604020202020204" pitchFamily="34" charset="0"/>
                  <a:cs typeface="Arial" panose="020B0604020202020204" pitchFamily="34" charset="0"/>
                </a:rPr>
                <a:t>In partnership with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031C2D6-934F-7B68-302C-633FCD789AB3}"/>
              </a:ext>
            </a:extLst>
          </p:cNvPr>
          <p:cNvSpPr txBox="1"/>
          <p:nvPr/>
        </p:nvSpPr>
        <p:spPr>
          <a:xfrm>
            <a:off x="64382" y="132022"/>
            <a:ext cx="1218097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1085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SafetyOn</a:t>
            </a:r>
          </a:p>
        </p:txBody>
      </p:sp>
    </p:spTree>
    <p:extLst>
      <p:ext uri="{BB962C8B-B14F-4D97-AF65-F5344CB8AC3E}">
        <p14:creationId xmlns:p14="http://schemas.microsoft.com/office/powerpoint/2010/main" val="35005204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033A3ECDFC6C458C963887643E8F78" ma:contentTypeVersion="12" ma:contentTypeDescription="Create a new document." ma:contentTypeScope="" ma:versionID="f67961913c39e7c8b0d493a68037069b">
  <xsd:schema xmlns:xsd="http://www.w3.org/2001/XMLSchema" xmlns:xs="http://www.w3.org/2001/XMLSchema" xmlns:p="http://schemas.microsoft.com/office/2006/metadata/properties" xmlns:ns2="a24d275d-9d9e-4d02-bb4e-162c7ebb1a03" xmlns:ns3="38bf153d-270c-47f3-8496-4d541395077b" targetNamespace="http://schemas.microsoft.com/office/2006/metadata/properties" ma:root="true" ma:fieldsID="4c8bffb712f21154120268e0ed76370f" ns2:_="" ns3:_="">
    <xsd:import namespace="a24d275d-9d9e-4d02-bb4e-162c7ebb1a03"/>
    <xsd:import namespace="38bf153d-270c-47f3-8496-4d54139507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BillingMetadata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4d275d-9d9e-4d02-bb4e-162c7ebb1a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49f67f5-16ba-4767-9c7c-402f9af9074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bf153d-270c-47f3-8496-4d541395077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678021f-e470-4275-9220-3f49cfa1ccd3}" ma:internalName="TaxCatchAll" ma:showField="CatchAllData" ma:web="38bf153d-270c-47f3-8496-4d541395077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8bf153d-270c-47f3-8496-4d541395077b" xsi:nil="true"/>
    <lcf76f155ced4ddcb4097134ff3c332f xmlns="a24d275d-9d9e-4d02-bb4e-162c7ebb1a0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FCA3F64-A8D1-4847-971A-B1637380FCB4}"/>
</file>

<file path=customXml/itemProps2.xml><?xml version="1.0" encoding="utf-8"?>
<ds:datastoreItem xmlns:ds="http://schemas.openxmlformats.org/officeDocument/2006/customXml" ds:itemID="{AF6BDDDB-F1D5-4B45-BC51-E67D570436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30F942-EB3D-4759-9148-943FBA536E70}"/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7652</TotalTime>
  <Words>568</Words>
  <Application>Microsoft Macintosh PowerPoint</Application>
  <PresentationFormat>Widescreen</PresentationFormat>
  <Paragraphs>76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Sophie Shorthose</dc:creator>
  <cp:lastModifiedBy>Nova Garabetian</cp:lastModifiedBy>
  <cp:revision>61</cp:revision>
  <dcterms:created xsi:type="dcterms:W3CDTF">2023-12-06T13:15:51Z</dcterms:created>
  <dcterms:modified xsi:type="dcterms:W3CDTF">2025-12-18T12:18:33Z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0x01010061033A3ECDFC6C458C963887643E8F78</vt:lpwstr>
  </property>
</Properties>
</file>