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8" r:id="rId5"/>
    <p:sldId id="259" r:id="rId6"/>
    <p:sldId id="262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C330"/>
    <a:srgbClr val="108673"/>
    <a:srgbClr val="64B66B"/>
    <a:srgbClr val="619A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1CC40B-0CD5-42DF-9293-3D4773E6A0A7}" v="2" dt="2025-12-22T07:52:02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McIvor" userId="S::emcivor@energyinst.org::56191cf7-05fa-4ad2-b174-85cb5f00d41d" providerId="AD" clId="Web-{F81CC40B-0CD5-42DF-9293-3D4773E6A0A7}"/>
    <pc:docChg chg="addSld delSld">
      <pc:chgData name="Emma McIvor" userId="S::emcivor@energyinst.org::56191cf7-05fa-4ad2-b174-85cb5f00d41d" providerId="AD" clId="Web-{F81CC40B-0CD5-42DF-9293-3D4773E6A0A7}" dt="2025-12-22T07:52:02.729" v="1"/>
      <pc:docMkLst>
        <pc:docMk/>
      </pc:docMkLst>
      <pc:sldChg chg="add del replId">
        <pc:chgData name="Emma McIvor" userId="S::emcivor@energyinst.org::56191cf7-05fa-4ad2-b174-85cb5f00d41d" providerId="AD" clId="Web-{F81CC40B-0CD5-42DF-9293-3D4773E6A0A7}" dt="2025-12-22T07:52:02.729" v="1"/>
        <pc:sldMkLst>
          <pc:docMk/>
          <pc:sldMk cId="3796603840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6B1EF-2613-2646-A5B1-A2B9FF88926C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FE86F-1C69-7B4D-94C7-9F4234D4B9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56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E3A54-4D40-227A-07C9-494F161C7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DA77A-2A2E-B6F1-8159-928E2F44E6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80163-1BB9-076B-3CBE-2A253C226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D74D5-D292-6D4B-4506-A82238FF01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E86F-1C69-7B4D-94C7-9F4234D4B9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68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A587D-EFE7-CE31-0239-E5D899429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7A53B-7C63-3F4C-1D50-DFB7A126D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28A5C8-EDAF-31D8-3F16-9E1CE7F70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647A8-3002-0735-7B01-18DB82EFE3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FE86F-1C69-7B4D-94C7-9F4234D4B9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36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22F457-EB87-320B-0359-9CDEBA65C214}"/>
              </a:ext>
            </a:extLst>
          </p:cNvPr>
          <p:cNvSpPr txBox="1"/>
          <p:nvPr userDrawn="1"/>
        </p:nvSpPr>
        <p:spPr>
          <a:xfrm>
            <a:off x="9790715" y="6406626"/>
            <a:ext cx="238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b="1" err="1">
                <a:latin typeface="Arial" panose="020B0604020202020204" pitchFamily="34" charset="0"/>
                <a:cs typeface="Arial" panose="020B0604020202020204" pitchFamily="34" charset="0"/>
              </a:rPr>
              <a:t>StandUpForSafety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een and white logo&#10;&#10;AI-generated content may be incorrect.">
            <a:extLst>
              <a:ext uri="{FF2B5EF4-FFF2-40B4-BE49-F238E27FC236}">
                <a16:creationId xmlns:a16="http://schemas.microsoft.com/office/drawing/2014/main" id="{82E3E974-04A1-2752-66C6-3F6DDDA65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B6D6DE-11A0-72C1-C32A-6AD3396B869A}"/>
              </a:ext>
            </a:extLst>
          </p:cNvPr>
          <p:cNvGrpSpPr/>
          <p:nvPr userDrawn="1"/>
        </p:nvGrpSpPr>
        <p:grpSpPr>
          <a:xfrm>
            <a:off x="144347" y="6091152"/>
            <a:ext cx="1396619" cy="630948"/>
            <a:chOff x="10860473" y="6082275"/>
            <a:chExt cx="1396619" cy="630948"/>
          </a:xfrm>
        </p:grpSpPr>
        <p:pic>
          <p:nvPicPr>
            <p:cNvPr id="5" name="Picture 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A1F079DF-BD5A-A198-8271-6C9B4CA3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7AD591-F6C5-9D27-680D-1465C8298176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CE932589-FB84-4F46-7A3F-7DD80E8BC42F}"/>
              </a:ext>
            </a:extLst>
          </p:cNvPr>
          <p:cNvSpPr txBox="1"/>
          <p:nvPr userDrawn="1"/>
        </p:nvSpPr>
        <p:spPr>
          <a:xfrm>
            <a:off x="3833489" y="6335892"/>
            <a:ext cx="3694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– 16 Jan 2026</a:t>
            </a:r>
          </a:p>
        </p:txBody>
      </p:sp>
    </p:spTree>
    <p:extLst>
      <p:ext uri="{BB962C8B-B14F-4D97-AF65-F5344CB8AC3E}">
        <p14:creationId xmlns:p14="http://schemas.microsoft.com/office/powerpoint/2010/main" val="256973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BF23B-70BB-3CE1-5A73-9E322610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69D09-AD9E-18AA-4C29-4E6ED1E93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66A89-5E5E-DB3B-4163-D40C56F2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3D3FF-366E-6829-9A9C-FA879C6AE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7FADB-EACD-6807-CC07-913F58573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41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D269-3065-B40E-1DA1-EB53E9B41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14F49-8C62-BE31-D586-2F32A8001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7419D-72AA-A753-E8AA-8830F6CE0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21108-8BBE-F663-FDF7-5A2F940AC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CED03-0C81-A48C-54A7-420D6A1E1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0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2D204-A332-D436-247D-1B5648A98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4F009-BB8F-6E9F-D2BD-DA52B8C054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5897DF-8506-E81F-40ED-CC351B2A0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A0021-01F3-7630-0C1E-EAC8C1AFE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977E4C-1424-9FE4-7752-B2F6BE157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610309-9882-BA8F-8739-990D67765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8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291AB-ADA5-3E95-CB6B-2689722A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BFECD-6A87-C137-9D1A-62C21B2C1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997147-E984-03E3-24F7-B5449163F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98667-55EE-BEA6-58D2-79908841A2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5D033-3048-0EB9-910C-F379B21199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69B8EA-CD11-EBB3-0493-A8A755A16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52C074-4F78-4380-D03A-AF435BAB2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D90578-1B35-C223-270D-046788098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97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50E7C-4BC7-E7C5-DEAB-48F998B42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607330-54F5-B6EB-D743-05CF4AA32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E5846-645A-6AF4-2CA9-CF35E670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31E42D-A9D9-8EBC-926C-7769783AF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1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578E60-228C-A958-8FC0-7CA098A6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DEFEF3-2270-E2ED-0B58-8520DEAE8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A81D1-B282-DC01-5576-5703E2B25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5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E8F0D-CA31-C728-3CC7-25079161B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DBF5B-BBAD-4D8C-6CA8-5CE1B6E61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A6EDE-19AD-E836-F61D-1144F5B18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7667A-3F51-EA25-BC08-0B07FF144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FA410-8AE9-145C-8448-640133D88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43A5B-A421-ED6B-146B-3E810F8B0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6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40865-4455-51B3-F01B-171D80ABF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42510B-11A4-8F68-86F9-970E52CAD2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06104-7611-1421-A4FD-9FEC402FD6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A7ECF-6D9B-B180-A3F4-E76D40E4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442300-51BC-3C81-3F8E-B2747A3D3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54DF3-CBF5-BA5C-5A58-1EA3791F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3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96238-E583-9A6B-F0DB-EF56CD608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382FF0-0BF6-7527-BD8A-F965032C6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FE555-B110-AFB8-12C3-D739127FF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E135A-E0EC-3160-D442-A92AA403D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5B436-FEA1-6AF9-1A31-6ACBB9659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88E56B-BD07-22D6-8A3E-77B7645561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65B574-2D9B-3A57-168A-3E6ACB312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F755F-A1BD-98F0-150C-B65E39518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1B726-9057-F74D-DA80-06D82473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2150D-DD90-3E13-5454-CBAFA005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9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41BF11-77A9-929C-34A6-450DAE74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F65CE-B3C9-61B8-9A63-23465B5AD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148F2-07D4-6BF7-FB0B-5EF2279D5C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C0E42B-AB2E-D649-A5F4-5C07A82EC3AE}" type="datetimeFigureOut">
              <a:rPr lang="en-US" smtClean="0"/>
              <a:t>12/21/2025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1A8A1-B098-8806-6C0A-8835D1B51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A6C79-65E5-A59F-2D97-8F5F7446B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D41B12-AB62-B749-A7F9-AD4787FBF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4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company/safetyon1/" TargetMode="External"/><Relationship Id="rId5" Type="http://schemas.openxmlformats.org/officeDocument/2006/relationships/hyperlink" Target="https://twitter.com/SafetyOnTweets" TargetMode="Externa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97B6C9-1053-2AF9-A5E0-BC7276AA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ind turbines in a field with Codrington Wind Farm in the background&#10;&#10;AI-generated content may be incorrect.">
            <a:extLst>
              <a:ext uri="{FF2B5EF4-FFF2-40B4-BE49-F238E27FC236}">
                <a16:creationId xmlns:a16="http://schemas.microsoft.com/office/drawing/2014/main" id="{00AB21A9-23B5-B21A-E874-2EBFE8B89C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</a:blip>
          <a:srcRect b="15082"/>
          <a:stretch>
            <a:fillRect/>
          </a:stretch>
        </p:blipFill>
        <p:spPr>
          <a:xfrm>
            <a:off x="-9168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13A3B8-DEA0-DEFF-7181-925ADEF77998}"/>
              </a:ext>
            </a:extLst>
          </p:cNvPr>
          <p:cNvSpPr txBox="1"/>
          <p:nvPr/>
        </p:nvSpPr>
        <p:spPr>
          <a:xfrm>
            <a:off x="-9168" y="166295"/>
            <a:ext cx="1220116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  <a:p>
            <a:pPr algn="ctr"/>
            <a:r>
              <a:rPr lang="en-US" sz="50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Briefing &amp; Resources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7DEFEA2-87D7-39EA-31DB-5EE56D44B26B}"/>
              </a:ext>
            </a:extLst>
          </p:cNvPr>
          <p:cNvSpPr/>
          <p:nvPr/>
        </p:nvSpPr>
        <p:spPr>
          <a:xfrm>
            <a:off x="-9168" y="2146549"/>
            <a:ext cx="5619530" cy="1631216"/>
          </a:xfrm>
          <a:prstGeom prst="roundRect">
            <a:avLst>
              <a:gd name="adj" fmla="val 3977"/>
            </a:avLst>
          </a:prstGeom>
          <a:solidFill>
            <a:srgbClr val="9AC3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Stand Up For Safety Week?</a:t>
            </a:r>
            <a:br>
              <a:rPr lang="en-GB" sz="16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600" b="1">
              <a:solidFill>
                <a:srgbClr val="1086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initiative for the onshore wind community, providing a dedicated time to engage in meaningful conversations and activities related to workplace safety. 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7B6ED54-A4F6-7EC8-12C6-092E31E0DE5F}"/>
              </a:ext>
            </a:extLst>
          </p:cNvPr>
          <p:cNvSpPr/>
          <p:nvPr/>
        </p:nvSpPr>
        <p:spPr>
          <a:xfrm>
            <a:off x="-9168" y="4082841"/>
            <a:ext cx="3848669" cy="1907651"/>
          </a:xfrm>
          <a:prstGeom prst="roundRect">
            <a:avLst>
              <a:gd name="adj" fmla="val 3977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>
                <a:solidFill>
                  <a:srgbClr val="9AC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can take part?</a:t>
            </a:r>
          </a:p>
          <a:p>
            <a:endParaRPr lang="en-GB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organisations with an interest in onshore wind health and safety. This includes SafetyOn members and non-members. 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5DDCD07-B610-0268-C9A2-FF141D5D8F92}"/>
              </a:ext>
            </a:extLst>
          </p:cNvPr>
          <p:cNvSpPr/>
          <p:nvPr/>
        </p:nvSpPr>
        <p:spPr>
          <a:xfrm>
            <a:off x="3967244" y="4082841"/>
            <a:ext cx="4004448" cy="1907651"/>
          </a:xfrm>
          <a:prstGeom prst="roundRect">
            <a:avLst>
              <a:gd name="adj" fmla="val 3977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>
                <a:solidFill>
                  <a:srgbClr val="9AC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organisations take part?</a:t>
            </a:r>
          </a:p>
          <a:p>
            <a:endParaRPr lang="en-GB" sz="1600" b="1">
              <a:solidFill>
                <a:srgbClr val="9AC3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time out for safety – and then tell the industry how you’re Standing Up For Safety by sharing your activities on social media.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8AF81B0-14B1-142A-A79C-120A8C22A556}"/>
              </a:ext>
            </a:extLst>
          </p:cNvPr>
          <p:cNvSpPr>
            <a:spLocks noChangeAspect="1"/>
          </p:cNvSpPr>
          <p:nvPr/>
        </p:nvSpPr>
        <p:spPr>
          <a:xfrm>
            <a:off x="9710403" y="2146549"/>
            <a:ext cx="1795564" cy="1800000"/>
          </a:xfrm>
          <a:prstGeom prst="ellipse">
            <a:avLst/>
          </a:prstGeom>
          <a:solidFill>
            <a:srgbClr val="9AC3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what works for your company</a:t>
            </a:r>
            <a:endParaRPr lang="en-GB" sz="1600">
              <a:solidFill>
                <a:srgbClr val="1086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1BAFAB1-1109-F72F-17BC-2E48C273DA2E}"/>
              </a:ext>
            </a:extLst>
          </p:cNvPr>
          <p:cNvSpPr>
            <a:spLocks noChangeAspect="1"/>
          </p:cNvSpPr>
          <p:nvPr/>
        </p:nvSpPr>
        <p:spPr>
          <a:xfrm>
            <a:off x="5778521" y="2146549"/>
            <a:ext cx="1800000" cy="1800000"/>
          </a:xfrm>
          <a:prstGeom prst="ellipse">
            <a:avLst/>
          </a:prstGeom>
          <a:solidFill>
            <a:srgbClr val="9AC3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SafetyOn resources available</a:t>
            </a:r>
            <a:endParaRPr lang="en-GB" sz="1600">
              <a:solidFill>
                <a:srgbClr val="1086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A588BC-CFE2-DB9D-7BA8-C777D8BAB109}"/>
              </a:ext>
            </a:extLst>
          </p:cNvPr>
          <p:cNvSpPr>
            <a:spLocks noChangeAspect="1"/>
          </p:cNvSpPr>
          <p:nvPr/>
        </p:nvSpPr>
        <p:spPr>
          <a:xfrm>
            <a:off x="7746680" y="2146549"/>
            <a:ext cx="1795564" cy="1800000"/>
          </a:xfrm>
          <a:prstGeom prst="ellipse">
            <a:avLst/>
          </a:prstGeom>
          <a:solidFill>
            <a:srgbClr val="9AC3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your best practice</a:t>
            </a:r>
            <a:endParaRPr lang="en-GB" sz="1600">
              <a:solidFill>
                <a:srgbClr val="1086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14582B4-FAA8-1F70-5DC2-DEAFF3D3D0C0}"/>
              </a:ext>
            </a:extLst>
          </p:cNvPr>
          <p:cNvSpPr/>
          <p:nvPr/>
        </p:nvSpPr>
        <p:spPr>
          <a:xfrm>
            <a:off x="8107292" y="4106665"/>
            <a:ext cx="1703400" cy="1883828"/>
          </a:xfrm>
          <a:prstGeom prst="roundRect">
            <a:avLst>
              <a:gd name="adj" fmla="val 3977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theme for 2026 Stand Up For Safety Week is</a:t>
            </a:r>
          </a:p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Factors</a:t>
            </a:r>
          </a:p>
        </p:txBody>
      </p:sp>
    </p:spTree>
    <p:extLst>
      <p:ext uri="{BB962C8B-B14F-4D97-AF65-F5344CB8AC3E}">
        <p14:creationId xmlns:p14="http://schemas.microsoft.com/office/powerpoint/2010/main" val="3955952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D6B679-95E5-2208-51A8-71EB27F81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ind turbines in a field with Codrington Wind Farm in the background&#10;&#10;AI-generated content may be incorrect.">
            <a:extLst>
              <a:ext uri="{FF2B5EF4-FFF2-40B4-BE49-F238E27FC236}">
                <a16:creationId xmlns:a16="http://schemas.microsoft.com/office/drawing/2014/main" id="{A7F8496B-8A1C-306F-3F15-3EF5764AF8E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b="1508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265A79-42AB-F852-20F5-AA2BC1FB0062}"/>
              </a:ext>
            </a:extLst>
          </p:cNvPr>
          <p:cNvSpPr txBox="1"/>
          <p:nvPr/>
        </p:nvSpPr>
        <p:spPr>
          <a:xfrm>
            <a:off x="0" y="111204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part of it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DB9FE1F-ABBD-47BF-25F5-72E70310BA7D}"/>
              </a:ext>
            </a:extLst>
          </p:cNvPr>
          <p:cNvSpPr/>
          <p:nvPr/>
        </p:nvSpPr>
        <p:spPr>
          <a:xfrm>
            <a:off x="4528929" y="1499445"/>
            <a:ext cx="4371981" cy="2052000"/>
          </a:xfrm>
          <a:prstGeom prst="roundRect">
            <a:avLst>
              <a:gd name="adj" fmla="val 3977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600" b="1">
                <a:solidFill>
                  <a:srgbClr val="9AC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Raise awareness on Social Media</a:t>
            </a:r>
          </a:p>
          <a:p>
            <a:endParaRPr lang="en-GB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This pack includes text, graphics and ideas for social media.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If possible, your own content will really bring the message to life.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37EB75D-D949-9160-FAC1-DFB9F78B1543}"/>
              </a:ext>
            </a:extLst>
          </p:cNvPr>
          <p:cNvSpPr/>
          <p:nvPr/>
        </p:nvSpPr>
        <p:spPr>
          <a:xfrm>
            <a:off x="0" y="1499445"/>
            <a:ext cx="4371981" cy="2052000"/>
          </a:xfrm>
          <a:prstGeom prst="roundRect">
            <a:avLst>
              <a:gd name="adj" fmla="val 3977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>
                <a:solidFill>
                  <a:srgbClr val="9AC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 a Stand Up</a:t>
            </a:r>
          </a:p>
          <a:p>
            <a:endParaRPr lang="en-GB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New and archive campaign materials are available from SafetyOn.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Existing company initiatives and programmes.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Brand new company content, using SUFS week as a hook.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1A74555-58A0-9362-0909-1375D8B9D955}"/>
              </a:ext>
            </a:extLst>
          </p:cNvPr>
          <p:cNvSpPr/>
          <p:nvPr/>
        </p:nvSpPr>
        <p:spPr>
          <a:xfrm>
            <a:off x="0" y="3679629"/>
            <a:ext cx="7327075" cy="1709332"/>
          </a:xfrm>
          <a:prstGeom prst="roundRect">
            <a:avLst>
              <a:gd name="adj" fmla="val 3977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A Stand Up is about taking time out to reflect on hazards and preventative measures. It can be done in teams or by bringing larger groups together.</a:t>
            </a:r>
          </a:p>
          <a:p>
            <a:endParaRPr lang="en-GB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You can take part in any way that works for your company, teams and operations.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3D0504F-FA25-1997-240B-5F95BACAE78E}"/>
              </a:ext>
            </a:extLst>
          </p:cNvPr>
          <p:cNvSpPr>
            <a:spLocks noChangeAspect="1"/>
          </p:cNvSpPr>
          <p:nvPr/>
        </p:nvSpPr>
        <p:spPr>
          <a:xfrm>
            <a:off x="9057859" y="1499445"/>
            <a:ext cx="2304000" cy="2302974"/>
          </a:xfrm>
          <a:prstGeom prst="ellipse">
            <a:avLst/>
          </a:prstGeom>
          <a:solidFill>
            <a:srgbClr val="9AC33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– 16 Jan</a:t>
            </a:r>
          </a:p>
          <a:p>
            <a:pPr lvl="0" algn="ctr"/>
            <a:r>
              <a: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Stand Up For Safety Week </a:t>
            </a:r>
          </a:p>
        </p:txBody>
      </p:sp>
    </p:spTree>
    <p:extLst>
      <p:ext uri="{BB962C8B-B14F-4D97-AF65-F5344CB8AC3E}">
        <p14:creationId xmlns:p14="http://schemas.microsoft.com/office/powerpoint/2010/main" val="692137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3E922-9B0B-C429-9529-2EC75329E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ind turbines in a field with Codrington Wind Farm in the background&#10;&#10;AI-generated content may be incorrect.">
            <a:extLst>
              <a:ext uri="{FF2B5EF4-FFF2-40B4-BE49-F238E27FC236}">
                <a16:creationId xmlns:a16="http://schemas.microsoft.com/office/drawing/2014/main" id="{7160F38B-558A-114B-B0BB-7E16F31456C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 amt="35000"/>
          </a:blip>
          <a:srcRect b="15082"/>
          <a:stretch>
            <a:fillRect/>
          </a:stretch>
        </p:blipFill>
        <p:spPr>
          <a:xfrm>
            <a:off x="-9168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D9AA0D-081B-4554-133E-86A9AEBE656B}"/>
              </a:ext>
            </a:extLst>
          </p:cNvPr>
          <p:cNvSpPr txBox="1"/>
          <p:nvPr/>
        </p:nvSpPr>
        <p:spPr>
          <a:xfrm>
            <a:off x="-9168" y="214991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for social media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3FEE65E-AE17-616B-9637-E718E56E14A7}"/>
              </a:ext>
            </a:extLst>
          </p:cNvPr>
          <p:cNvSpPr txBox="1"/>
          <p:nvPr/>
        </p:nvSpPr>
        <p:spPr>
          <a:xfrm>
            <a:off x="399702" y="1270381"/>
            <a:ext cx="3863369" cy="2620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Getting started</a:t>
            </a:r>
            <a:endParaRPr lang="en-GB" sz="2400" b="1" kern="1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may wish to use the </a:t>
            </a:r>
            <a:r>
              <a:rPr lang="en-GB" sz="16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 text; or adapt or customise it to suit.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 your photos if you can. Or, you can use the graphics provided in the SUFS 2026 pack.</a:t>
            </a:r>
            <a:endParaRPr lang="en-GB" sz="1600" kern="1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600" kern="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We’ll be posting throughout SUFS Week – feel free to do the same. </a:t>
            </a:r>
            <a:endParaRPr lang="en-GB" sz="1600" kern="1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EA36B-865C-BE48-E4AE-B2068080FA06}"/>
              </a:ext>
            </a:extLst>
          </p:cNvPr>
          <p:cNvSpPr txBox="1"/>
          <p:nvPr/>
        </p:nvSpPr>
        <p:spPr>
          <a:xfrm>
            <a:off x="4776485" y="2638707"/>
            <a:ext cx="3380825" cy="3207231"/>
          </a:xfrm>
          <a:prstGeom prst="roundRect">
            <a:avLst>
              <a:gd name="adj" fmla="val 2885"/>
            </a:avLst>
          </a:prstGeom>
          <a:solidFill>
            <a:srgbClr val="108673"/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</a:t>
            </a:r>
            <a:r>
              <a:rPr lang="en-GB" sz="1600" kern="100">
                <a:solidFill>
                  <a:srgbClr val="9AC3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</a:t>
            </a:r>
            <a:r>
              <a:rPr lang="en-GB" sz="1600" i="1" kern="100">
                <a:solidFill>
                  <a:srgbClr val="9AC3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organisation</a:t>
            </a:r>
            <a:r>
              <a:rPr lang="en-GB" sz="1600" kern="100">
                <a:solidFill>
                  <a:srgbClr val="9AC3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]</a:t>
            </a: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we’re taking time to #</a:t>
            </a:r>
            <a:r>
              <a:rPr lang="en-GB" sz="1600" kern="10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StandUpForSafety</a:t>
            </a: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 initiative led by @</a:t>
            </a:r>
            <a:r>
              <a:rPr lang="en-GB" sz="1600" kern="10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safetyon</a:t>
            </a: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📢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We’re coming together to talk about risks to our health and safety – and the preventative measures that can make the difference 👷‍♂️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We’re committed to creating a safer and healthier onshore wind industry for everyone.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39D950-2FE1-B093-72B0-50C4C25D1B9A}"/>
              </a:ext>
            </a:extLst>
          </p:cNvPr>
          <p:cNvSpPr txBox="1"/>
          <p:nvPr/>
        </p:nvSpPr>
        <p:spPr>
          <a:xfrm>
            <a:off x="8417958" y="2638707"/>
            <a:ext cx="3384000" cy="3211200"/>
          </a:xfrm>
          <a:prstGeom prst="roundRect">
            <a:avLst>
              <a:gd name="adj" fmla="val 2007"/>
            </a:avLst>
          </a:prstGeom>
          <a:solidFill>
            <a:srgbClr val="108673"/>
          </a:solidFill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 </a:t>
            </a:r>
            <a:r>
              <a:rPr lang="en-GB" sz="1600" kern="100">
                <a:solidFill>
                  <a:srgbClr val="9AC3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</a:t>
            </a:r>
            <a:r>
              <a:rPr lang="en-GB" sz="1600" i="1" kern="100">
                <a:solidFill>
                  <a:srgbClr val="9AC3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organisation</a:t>
            </a:r>
            <a:r>
              <a:rPr lang="en-GB" sz="1600" kern="100">
                <a:solidFill>
                  <a:srgbClr val="9AC33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] </a:t>
            </a: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we’re taking time to #</a:t>
            </a:r>
            <a:r>
              <a:rPr lang="en-GB" sz="1600" kern="10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StandUpForSafety</a:t>
            </a: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 initiative led by @</a:t>
            </a:r>
            <a:r>
              <a:rPr lang="en-GB" sz="1600" kern="10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safetyOnTweets</a:t>
            </a: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📢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@</a:t>
            </a:r>
            <a:r>
              <a:rPr lang="en-GB" sz="1600" kern="10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SafetyOnTweet’s</a:t>
            </a:r>
            <a:r>
              <a:rPr lang="en-GB" sz="1600" kern="1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#Stand Up for Safety Week, we’ve got together as a team to talk about risks to our health and safety – and the preventative measures that can make the difference 👷‍♂️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D27192-507F-1148-6F36-FB01536B70B8}"/>
              </a:ext>
            </a:extLst>
          </p:cNvPr>
          <p:cNvGrpSpPr/>
          <p:nvPr/>
        </p:nvGrpSpPr>
        <p:grpSpPr>
          <a:xfrm>
            <a:off x="6096492" y="1786058"/>
            <a:ext cx="4283466" cy="720000"/>
            <a:chOff x="5784689" y="2827370"/>
            <a:chExt cx="4283466" cy="720000"/>
          </a:xfrm>
        </p:grpSpPr>
        <p:pic>
          <p:nvPicPr>
            <p:cNvPr id="18" name="Picture 17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4CB20DF2-2516-607F-3E6D-295228218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84689" y="2827370"/>
              <a:ext cx="720000" cy="7200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A646657-FA0D-A303-A446-1801B3390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8155" y="2917370"/>
              <a:ext cx="540000" cy="540000"/>
            </a:xfrm>
            <a:prstGeom prst="rect">
              <a:avLst/>
            </a:prstGeom>
          </p:spPr>
        </p:pic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B6CA9CB7-FD37-C726-59F2-60D9CC39E312}"/>
              </a:ext>
            </a:extLst>
          </p:cNvPr>
          <p:cNvSpPr>
            <a:spLocks noChangeAspect="1"/>
          </p:cNvSpPr>
          <p:nvPr/>
        </p:nvSpPr>
        <p:spPr>
          <a:xfrm>
            <a:off x="1393312" y="3985023"/>
            <a:ext cx="2737219" cy="2736000"/>
          </a:xfrm>
          <a:prstGeom prst="ellips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GB" b="1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…and don’t forget to tag us!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C5BA67D-0B39-8EEC-53F7-CB8785D2720E}"/>
              </a:ext>
            </a:extLst>
          </p:cNvPr>
          <p:cNvGrpSpPr/>
          <p:nvPr/>
        </p:nvGrpSpPr>
        <p:grpSpPr>
          <a:xfrm>
            <a:off x="1916009" y="5036015"/>
            <a:ext cx="2142449" cy="1277908"/>
            <a:chOff x="407027" y="1566331"/>
            <a:chExt cx="2561881" cy="127790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112A564-EAFB-2337-EFD8-E718929845B0}"/>
                </a:ext>
              </a:extLst>
            </p:cNvPr>
            <p:cNvSpPr txBox="1"/>
            <p:nvPr/>
          </p:nvSpPr>
          <p:spPr>
            <a:xfrm>
              <a:off x="443608" y="2536462"/>
              <a:ext cx="23201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r>
                <a:rPr lang="en-GB" sz="140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StandUpForSafety</a:t>
              </a: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EE2272E1-D1DD-4684-A532-7EAB91A87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7027" y="1566331"/>
              <a:ext cx="344382" cy="34438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894EB8-12D5-0FCD-5FE5-F8ED0855A255}"/>
                </a:ext>
              </a:extLst>
            </p:cNvPr>
            <p:cNvSpPr txBox="1"/>
            <p:nvPr/>
          </p:nvSpPr>
          <p:spPr>
            <a:xfrm>
              <a:off x="719302" y="2048552"/>
              <a:ext cx="22496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u="sng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@SafetyOnTweets</a:t>
              </a: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E2B6159-59D9-4660-2EFE-105BB4CBAE0D}"/>
                </a:ext>
              </a:extLst>
            </p:cNvPr>
            <p:cNvSpPr txBox="1"/>
            <p:nvPr/>
          </p:nvSpPr>
          <p:spPr>
            <a:xfrm>
              <a:off x="740782" y="1637631"/>
              <a:ext cx="14989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GB" sz="1400" u="sng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@SafetyOn</a:t>
              </a: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9CAD330-DAB1-53E1-6DC9-BA7D26909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6101" y="2090846"/>
              <a:ext cx="252001" cy="25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059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ind turbines in a field with Codrington Wind Farm in the background&#10;&#10;AI-generated content may be incorrect.">
            <a:extLst>
              <a:ext uri="{FF2B5EF4-FFF2-40B4-BE49-F238E27FC236}">
                <a16:creationId xmlns:a16="http://schemas.microsoft.com/office/drawing/2014/main" id="{B1F50C01-F26A-72D5-E4EB-9D4C93EC23D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alphaModFix amt="35000"/>
          </a:blip>
          <a:srcRect b="15082"/>
          <a:stretch>
            <a:fillRect/>
          </a:stretch>
        </p:blipFill>
        <p:spPr>
          <a:xfrm>
            <a:off x="9168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2A3131-7EE5-254C-DB52-CFA2B435745F}"/>
              </a:ext>
            </a:extLst>
          </p:cNvPr>
          <p:cNvSpPr txBox="1"/>
          <p:nvPr/>
        </p:nvSpPr>
        <p:spPr>
          <a:xfrm>
            <a:off x="-9168" y="214991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 for social media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3DA087-439E-0410-3584-BAE6AF04ECAB}"/>
              </a:ext>
            </a:extLst>
          </p:cNvPr>
          <p:cNvSpPr txBox="1"/>
          <p:nvPr/>
        </p:nvSpPr>
        <p:spPr>
          <a:xfrm>
            <a:off x="514116" y="4122489"/>
            <a:ext cx="2520000" cy="1440000"/>
          </a:xfrm>
          <a:prstGeom prst="roundRect">
            <a:avLst>
              <a:gd name="adj" fmla="val 6495"/>
            </a:avLst>
          </a:prstGeom>
          <a:solidFill>
            <a:srgbClr val="108573"/>
          </a:solidFill>
        </p:spPr>
        <p:txBody>
          <a:bodyPr wrap="square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b="1">
                <a:solidFill>
                  <a:srgbClr val="9AC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 insight</a:t>
            </a:r>
          </a:p>
          <a:p>
            <a:pPr>
              <a:spcAft>
                <a:spcPts val="1200"/>
              </a:spcAft>
            </a:pPr>
            <a:r>
              <a: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(“What Standing Up For Safety means to me…”)</a:t>
            </a:r>
            <a:endParaRPr lang="en-GB" b="1">
              <a:solidFill>
                <a:srgbClr val="8EBF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179F560-F5B9-A92F-993E-C1350BE23B7A}"/>
              </a:ext>
            </a:extLst>
          </p:cNvPr>
          <p:cNvSpPr txBox="1"/>
          <p:nvPr/>
        </p:nvSpPr>
        <p:spPr>
          <a:xfrm>
            <a:off x="3221334" y="4122489"/>
            <a:ext cx="2520000" cy="1440000"/>
          </a:xfrm>
          <a:prstGeom prst="roundRect">
            <a:avLst>
              <a:gd name="adj" fmla="val 6495"/>
            </a:avLst>
          </a:prstGeom>
          <a:solidFill>
            <a:srgbClr val="108573"/>
          </a:solidFill>
        </p:spPr>
        <p:txBody>
          <a:bodyPr wrap="square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b="1">
                <a:solidFill>
                  <a:srgbClr val="9AC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reflection</a:t>
            </a:r>
          </a:p>
          <a:p>
            <a:pPr>
              <a:spcAft>
                <a:spcPts val="1200"/>
              </a:spcAft>
            </a:pPr>
            <a:r>
              <a: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(“What happened when I stood up for safety…”)</a:t>
            </a:r>
            <a:endParaRPr lang="en-GB" b="1">
              <a:solidFill>
                <a:srgbClr val="8EBF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73FAECA-444A-F5A0-B8AD-CBAFC8F64C96}"/>
              </a:ext>
            </a:extLst>
          </p:cNvPr>
          <p:cNvSpPr txBox="1"/>
          <p:nvPr/>
        </p:nvSpPr>
        <p:spPr>
          <a:xfrm>
            <a:off x="5928552" y="4122491"/>
            <a:ext cx="2520000" cy="1440000"/>
          </a:xfrm>
          <a:prstGeom prst="roundRect">
            <a:avLst>
              <a:gd name="adj" fmla="val 6830"/>
            </a:avLst>
          </a:prstGeom>
          <a:solidFill>
            <a:srgbClr val="108573"/>
          </a:solidFill>
        </p:spPr>
        <p:txBody>
          <a:bodyPr wrap="square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b="1">
                <a:solidFill>
                  <a:srgbClr val="9AC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insight</a:t>
            </a:r>
          </a:p>
          <a:p>
            <a:pPr>
              <a:spcAft>
                <a:spcPts val="1200"/>
              </a:spcAft>
            </a:pPr>
            <a:r>
              <a: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(“We stand up for safety when we…”)</a:t>
            </a:r>
            <a:endParaRPr lang="en-GB" b="1">
              <a:solidFill>
                <a:srgbClr val="8EBF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9B97B55-122E-D1C9-4954-197599BDDFFC}"/>
              </a:ext>
            </a:extLst>
          </p:cNvPr>
          <p:cNvSpPr txBox="1"/>
          <p:nvPr/>
        </p:nvSpPr>
        <p:spPr>
          <a:xfrm>
            <a:off x="8635770" y="4122491"/>
            <a:ext cx="2520000" cy="1440000"/>
          </a:xfrm>
          <a:prstGeom prst="roundRect">
            <a:avLst>
              <a:gd name="adj" fmla="val 5847"/>
            </a:avLst>
          </a:prstGeom>
          <a:solidFill>
            <a:srgbClr val="108573"/>
          </a:solidFill>
        </p:spPr>
        <p:txBody>
          <a:bodyPr wrap="square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b="1">
                <a:solidFill>
                  <a:srgbClr val="9AC3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Theme-led insights</a:t>
            </a:r>
          </a:p>
          <a:p>
            <a:pPr>
              <a:spcAft>
                <a:spcPts val="1200"/>
              </a:spcAft>
            </a:pPr>
            <a:r>
              <a: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theme for 2026 is Human Factors.</a:t>
            </a:r>
            <a:endParaRPr lang="en-GB" b="1">
              <a:solidFill>
                <a:srgbClr val="8EBF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84C7614-94FC-90DC-6064-F61B5A034D73}"/>
              </a:ext>
            </a:extLst>
          </p:cNvPr>
          <p:cNvGrpSpPr/>
          <p:nvPr/>
        </p:nvGrpSpPr>
        <p:grpSpPr>
          <a:xfrm>
            <a:off x="1121625" y="1937499"/>
            <a:ext cx="1501583" cy="2184992"/>
            <a:chOff x="1121625" y="1937499"/>
            <a:chExt cx="1501583" cy="2184992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15CDAC4-E88F-E41D-C12B-33C70C8962F1}"/>
                </a:ext>
              </a:extLst>
            </p:cNvPr>
            <p:cNvCxnSpPr>
              <a:cxnSpLocks/>
            </p:cNvCxnSpPr>
            <p:nvPr/>
          </p:nvCxnSpPr>
          <p:spPr>
            <a:xfrm>
              <a:off x="1878475" y="3328849"/>
              <a:ext cx="0" cy="793642"/>
            </a:xfrm>
            <a:prstGeom prst="line">
              <a:avLst/>
            </a:prstGeom>
            <a:solidFill>
              <a:srgbClr val="92D050"/>
            </a:solidFill>
            <a:ln w="38100">
              <a:solidFill>
                <a:srgbClr val="1086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2116E70-0A65-B933-5135-91FE51EF1A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21625" y="1937499"/>
              <a:ext cx="1501583" cy="1528478"/>
            </a:xfrm>
            <a:prstGeom prst="ellipse">
              <a:avLst/>
            </a:prstGeom>
            <a:solidFill>
              <a:srgbClr val="64B6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2" name="Graphic 81" descr="Steering Wheel with solid fill">
              <a:extLst>
                <a:ext uri="{FF2B5EF4-FFF2-40B4-BE49-F238E27FC236}">
                  <a16:creationId xmlns:a16="http://schemas.microsoft.com/office/drawing/2014/main" id="{8D3643B4-C723-A33D-61E3-B6C172238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15216" y="2244538"/>
              <a:ext cx="914400" cy="914400"/>
            </a:xfrm>
            <a:prstGeom prst="rect">
              <a:avLst/>
            </a:prstGeom>
          </p:spPr>
        </p:pic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9E6B1A3-AA60-F96A-C72F-A0F5DC20A3DB}"/>
              </a:ext>
            </a:extLst>
          </p:cNvPr>
          <p:cNvGrpSpPr/>
          <p:nvPr/>
        </p:nvGrpSpPr>
        <p:grpSpPr>
          <a:xfrm>
            <a:off x="3796076" y="1937499"/>
            <a:ext cx="1501583" cy="2184992"/>
            <a:chOff x="3726982" y="1971270"/>
            <a:chExt cx="1501583" cy="2184992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6BF1F33-77CA-AA64-DD9D-E0C0963E550A}"/>
                </a:ext>
              </a:extLst>
            </p:cNvPr>
            <p:cNvCxnSpPr>
              <a:cxnSpLocks/>
            </p:cNvCxnSpPr>
            <p:nvPr/>
          </p:nvCxnSpPr>
          <p:spPr>
            <a:xfrm>
              <a:off x="4483832" y="3362620"/>
              <a:ext cx="0" cy="793642"/>
            </a:xfrm>
            <a:prstGeom prst="line">
              <a:avLst/>
            </a:prstGeom>
            <a:solidFill>
              <a:srgbClr val="92D050"/>
            </a:solidFill>
            <a:ln w="38100">
              <a:solidFill>
                <a:srgbClr val="1086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A0FFB384-9B63-4D66-0ABB-F5D1682236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26982" y="1971270"/>
              <a:ext cx="1501583" cy="1528478"/>
            </a:xfrm>
            <a:prstGeom prst="ellipse">
              <a:avLst/>
            </a:prstGeom>
            <a:solidFill>
              <a:srgbClr val="64B6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9" name="Graphic 88" descr="Scientific Thought with solid fill">
              <a:extLst>
                <a:ext uri="{FF2B5EF4-FFF2-40B4-BE49-F238E27FC236}">
                  <a16:creationId xmlns:a16="http://schemas.microsoft.com/office/drawing/2014/main" id="{B72A7871-8849-26E9-A872-6927425A5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36129" y="2261075"/>
              <a:ext cx="936000" cy="936000"/>
            </a:xfrm>
            <a:prstGeom prst="rect">
              <a:avLst/>
            </a:prstGeom>
          </p:spPr>
        </p:pic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9FBE482-59A3-77FD-0D2D-F975FAC912B8}"/>
              </a:ext>
            </a:extLst>
          </p:cNvPr>
          <p:cNvGrpSpPr/>
          <p:nvPr/>
        </p:nvGrpSpPr>
        <p:grpSpPr>
          <a:xfrm>
            <a:off x="6470527" y="1937499"/>
            <a:ext cx="1501583" cy="2184992"/>
            <a:chOff x="6385051" y="1971270"/>
            <a:chExt cx="1501583" cy="2184992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4F6797D-DF09-114D-4154-52B7ED2FB88F}"/>
                </a:ext>
              </a:extLst>
            </p:cNvPr>
            <p:cNvCxnSpPr>
              <a:cxnSpLocks/>
            </p:cNvCxnSpPr>
            <p:nvPr/>
          </p:nvCxnSpPr>
          <p:spPr>
            <a:xfrm>
              <a:off x="7141901" y="3362620"/>
              <a:ext cx="0" cy="793642"/>
            </a:xfrm>
            <a:prstGeom prst="line">
              <a:avLst/>
            </a:prstGeom>
            <a:solidFill>
              <a:srgbClr val="92D050"/>
            </a:solidFill>
            <a:ln w="38100">
              <a:solidFill>
                <a:srgbClr val="1086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59D42043-C86B-F81C-53D6-EB668FACE3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5051" y="1971270"/>
              <a:ext cx="1501583" cy="1528478"/>
            </a:xfrm>
            <a:prstGeom prst="ellipse">
              <a:avLst/>
            </a:prstGeom>
            <a:solidFill>
              <a:srgbClr val="64B6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3" name="Graphic 92" descr="Drawing Figure with solid fill">
            <a:extLst>
              <a:ext uri="{FF2B5EF4-FFF2-40B4-BE49-F238E27FC236}">
                <a16:creationId xmlns:a16="http://schemas.microsoft.com/office/drawing/2014/main" id="{11ACEBBF-876B-80BB-BA05-CD2C1388FA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86356" y="2282675"/>
            <a:ext cx="914400" cy="914400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031AFE4E-A7E8-6BC4-F315-42FD28F60324}"/>
              </a:ext>
            </a:extLst>
          </p:cNvPr>
          <p:cNvGrpSpPr/>
          <p:nvPr/>
        </p:nvGrpSpPr>
        <p:grpSpPr>
          <a:xfrm>
            <a:off x="9144979" y="1937499"/>
            <a:ext cx="1501583" cy="2184992"/>
            <a:chOff x="9144979" y="1989769"/>
            <a:chExt cx="1501583" cy="2184992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2BE55FB-AB21-DA85-AB9F-DAA87C28AF76}"/>
                </a:ext>
              </a:extLst>
            </p:cNvPr>
            <p:cNvCxnSpPr>
              <a:cxnSpLocks/>
            </p:cNvCxnSpPr>
            <p:nvPr/>
          </p:nvCxnSpPr>
          <p:spPr>
            <a:xfrm>
              <a:off x="9901829" y="3381119"/>
              <a:ext cx="0" cy="793642"/>
            </a:xfrm>
            <a:prstGeom prst="line">
              <a:avLst/>
            </a:prstGeom>
            <a:solidFill>
              <a:srgbClr val="92D050"/>
            </a:solidFill>
            <a:ln w="38100">
              <a:solidFill>
                <a:srgbClr val="1086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AA3B66E-C7AD-A70C-A347-654DEA543A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44979" y="1989769"/>
              <a:ext cx="1501583" cy="1528478"/>
            </a:xfrm>
            <a:prstGeom prst="ellipse">
              <a:avLst/>
            </a:prstGeom>
            <a:solidFill>
              <a:srgbClr val="64B66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/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7" name="Graphic 96" descr="Grinning face with solid fill with solid fill">
              <a:extLst>
                <a:ext uri="{FF2B5EF4-FFF2-40B4-BE49-F238E27FC236}">
                  <a16:creationId xmlns:a16="http://schemas.microsoft.com/office/drawing/2014/main" id="{E377D941-889B-2BCA-F3DE-86A721076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44629" y="226277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1965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group of wind turbines in a field&#10;&#10;AI-generated content may be incorrect.">
            <a:extLst>
              <a:ext uri="{FF2B5EF4-FFF2-40B4-BE49-F238E27FC236}">
                <a16:creationId xmlns:a16="http://schemas.microsoft.com/office/drawing/2014/main" id="{6D4C1AF1-E139-55EB-6B2B-468C26A4B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09488"/>
            <a:ext cx="3528000" cy="2003904"/>
          </a:xfrm>
          <a:prstGeom prst="rect">
            <a:avLst/>
          </a:prstGeom>
        </p:spPr>
      </p:pic>
      <p:pic>
        <p:nvPicPr>
          <p:cNvPr id="3" name="Picture 2" descr="Men climbing on a wind turbine&#10;&#10;AI-generated content may be incorrect.">
            <a:extLst>
              <a:ext uri="{FF2B5EF4-FFF2-40B4-BE49-F238E27FC236}">
                <a16:creationId xmlns:a16="http://schemas.microsoft.com/office/drawing/2014/main" id="{4AFD4CBE-AF96-69E9-8DE1-BEB74EFE1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800" y="3603440"/>
            <a:ext cx="3624325" cy="20016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" name="Picture 4" descr="A group of people in safety vests and helmets&#10;&#10;AI-generated content may be incorrect.">
            <a:extLst>
              <a:ext uri="{FF2B5EF4-FFF2-40B4-BE49-F238E27FC236}">
                <a16:creationId xmlns:a16="http://schemas.microsoft.com/office/drawing/2014/main" id="{AEFDC08C-EAFE-12DB-1182-B8B00F7A9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400" y="3603440"/>
            <a:ext cx="3600000" cy="20014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79C340-D82C-71CB-D22C-B13EB1524331}"/>
              </a:ext>
            </a:extLst>
          </p:cNvPr>
          <p:cNvSpPr txBox="1"/>
          <p:nvPr/>
        </p:nvSpPr>
        <p:spPr>
          <a:xfrm>
            <a:off x="-9168" y="214991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graphics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992B4DC-55B7-2638-9C8E-AA5C29FC45C1}"/>
              </a:ext>
            </a:extLst>
          </p:cNvPr>
          <p:cNvSpPr/>
          <p:nvPr/>
        </p:nvSpPr>
        <p:spPr>
          <a:xfrm>
            <a:off x="-9168" y="1964643"/>
            <a:ext cx="5495568" cy="1464357"/>
          </a:xfrm>
          <a:prstGeom prst="roundRect">
            <a:avLst>
              <a:gd name="adj" fmla="val 3977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selection of graphics is available to download from the SUFS 2026 pack. </a:t>
            </a:r>
          </a:p>
          <a:p>
            <a:endParaRPr lang="en-GB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use these, your own graphics – or both!</a:t>
            </a:r>
          </a:p>
        </p:txBody>
      </p:sp>
    </p:spTree>
    <p:extLst>
      <p:ext uri="{BB962C8B-B14F-4D97-AF65-F5344CB8AC3E}">
        <p14:creationId xmlns:p14="http://schemas.microsoft.com/office/powerpoint/2010/main" val="4283874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bf153d-270c-47f3-8496-4d541395077b" xsi:nil="true"/>
    <lcf76f155ced4ddcb4097134ff3c332f xmlns="a24d275d-9d9e-4d02-bb4e-162c7ebb1a0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033A3ECDFC6C458C963887643E8F78" ma:contentTypeVersion="12" ma:contentTypeDescription="Create a new document." ma:contentTypeScope="" ma:versionID="f67961913c39e7c8b0d493a68037069b">
  <xsd:schema xmlns:xsd="http://www.w3.org/2001/XMLSchema" xmlns:xs="http://www.w3.org/2001/XMLSchema" xmlns:p="http://schemas.microsoft.com/office/2006/metadata/properties" xmlns:ns2="a24d275d-9d9e-4d02-bb4e-162c7ebb1a03" xmlns:ns3="38bf153d-270c-47f3-8496-4d541395077b" targetNamespace="http://schemas.microsoft.com/office/2006/metadata/properties" ma:root="true" ma:fieldsID="4c8bffb712f21154120268e0ed76370f" ns2:_="" ns3:_="">
    <xsd:import namespace="a24d275d-9d9e-4d02-bb4e-162c7ebb1a03"/>
    <xsd:import namespace="38bf153d-270c-47f3-8496-4d54139507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d275d-9d9e-4d02-bb4e-162c7ebb1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49f67f5-16ba-4767-9c7c-402f9af90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bf153d-270c-47f3-8496-4d541395077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678021f-e470-4275-9220-3f49cfa1ccd3}" ma:internalName="TaxCatchAll" ma:showField="CatchAllData" ma:web="38bf153d-270c-47f3-8496-4d54139507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6D8822-7C74-4C23-BE67-ACF3374F944A}">
  <ds:schemaRefs>
    <ds:schemaRef ds:uri="38bf153d-270c-47f3-8496-4d541395077b"/>
    <ds:schemaRef ds:uri="a24d275d-9d9e-4d02-bb4e-162c7ebb1a03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B56A1E0-C179-4F7F-A268-6F4F652A3F8A}">
  <ds:schemaRefs>
    <ds:schemaRef ds:uri="38bf153d-270c-47f3-8496-4d541395077b"/>
    <ds:schemaRef ds:uri="a24d275d-9d9e-4d02-bb4e-162c7ebb1a0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850A839-0455-4082-8B05-6FDC38A4FD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Nova Garabetian</dc:creator>
  <cp:revision>1</cp:revision>
  <dcterms:created xsi:type="dcterms:W3CDTF">2025-11-24T08:56:58Z</dcterms:created>
  <dcterms:modified xsi:type="dcterms:W3CDTF">2025-12-22T07:52:10Z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0x01010061033A3ECDFC6C458C963887643E8F78</vt:lpwstr>
  </property>
  <property fmtid="{D5CDD505-2E9C-101B-9397-08002B2CF9AE}" pid="3" name="MediaServiceImageTags">
    <vt:lpwstr/>
  </property>
</Properties>
</file>