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1"/>
  </p:notesMasterIdLst>
  <p:sldIdLst>
    <p:sldId id="258" r:id="rId4"/>
    <p:sldId id="256" r:id="rId5"/>
    <p:sldId id="283" r:id="rId6"/>
    <p:sldId id="286" r:id="rId7"/>
    <p:sldId id="287" r:id="rId8"/>
    <p:sldId id="281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330"/>
    <a:srgbClr val="64B66B"/>
    <a:srgbClr val="108673"/>
    <a:srgbClr val="8EBF45"/>
    <a:srgbClr val="108573"/>
    <a:srgbClr val="282172"/>
    <a:srgbClr val="151156"/>
    <a:srgbClr val="0A082F"/>
    <a:srgbClr val="231E66"/>
    <a:srgbClr val="AB9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78860" autoAdjust="0"/>
  </p:normalViewPr>
  <p:slideViewPr>
    <p:cSldViewPr snapToGrid="0">
      <p:cViewPr varScale="1">
        <p:scale>
          <a:sx n="89" d="100"/>
          <a:sy n="89" d="100"/>
        </p:scale>
        <p:origin x="12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88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Hand injuries are the most frequent injured body part in the onshore wind industry. Like all injuries – they range in severity. It is important to remember that there are also invisible injuries caused through poor manual handling technique which can cause a lot of pain and discomfort and put you out of work for months at a time. For example: Upper limb disorders; Carpal tunnel disorder, and Hand Arm Vibration.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Poor manual handling technique</a:t>
            </a:r>
          </a:p>
          <a:p>
            <a:r>
              <a:rPr lang="en-GB" dirty="0"/>
              <a:t>Not thinking of the environment, you are working in</a:t>
            </a:r>
          </a:p>
          <a:p>
            <a:r>
              <a:rPr lang="en-GB" dirty="0"/>
              <a:t>Little attention to Recognising, Removing and Redesigning to reduce risk and mitigate injuries  </a:t>
            </a:r>
          </a:p>
          <a:p>
            <a:endParaRPr lang="en-GB" dirty="0"/>
          </a:p>
          <a:p>
            <a:pPr marL="228600" indent="-228600" algn="l">
              <a:buFont typeface="+mj-lt"/>
              <a:buAutoNum type="arabicPeriod" startAt="3"/>
            </a:pPr>
            <a:r>
              <a:rPr lang="en-GB" dirty="0"/>
              <a:t>To protect yourself and your colleagues from injuries – apply these three key concepts:</a:t>
            </a:r>
          </a:p>
          <a:p>
            <a:pPr indent="0" algn="l"/>
            <a:r>
              <a:rPr lang="en-GB" dirty="0"/>
              <a:t>Recognise the risks </a:t>
            </a:r>
          </a:p>
          <a:p>
            <a:pPr indent="0" algn="l"/>
            <a:r>
              <a:rPr lang="en-GB" dirty="0"/>
              <a:t>Remove the hazards </a:t>
            </a:r>
          </a:p>
          <a:p>
            <a:pPr indent="0" algn="l"/>
            <a:r>
              <a:rPr lang="en-GB" dirty="0"/>
              <a:t>Redesign your environment and processes when required </a:t>
            </a:r>
          </a:p>
          <a:p>
            <a:pPr indent="0" algn="l"/>
            <a:endParaRPr lang="en-GB" dirty="0"/>
          </a:p>
          <a:p>
            <a:pPr marL="228600" indent="-228600" algn="l">
              <a:buFont typeface="+mj-lt"/>
              <a:buAutoNum type="arabicPeriod" startAt="4"/>
            </a:pPr>
            <a:r>
              <a:rPr lang="en-GB" dirty="0"/>
              <a:t>What are the hazards in your environment and how can you prevent injury from these things?</a:t>
            </a: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indent="0"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something like this happen here?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we protect you and your colleagues from hand injuries? 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endParaRPr lang="en-GB" dirty="0"/>
          </a:p>
          <a:p>
            <a:pPr indent="0" algn="l"/>
            <a:endParaRPr lang="en-GB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72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CB00D-1A97-4EE3-B3CB-67C9C002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C66228-C423-75F2-55F8-9374C879A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C96CF-5A10-6370-EE87-A23BF159D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Hand injuries are the most frequent injured body part in the onshore wind industry. Like all injuries – they range in severity. It is important to remember that there are also invisible injuries caused through poor manual handling technique which can cause a lot of pain and discomfort and put you out of work for months at a time. For example: Upper limb disorders; Carpal tunnel disorder, and Hand Arm Vibration.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Poor manual handling technique</a:t>
            </a:r>
          </a:p>
          <a:p>
            <a:r>
              <a:rPr lang="en-GB" dirty="0"/>
              <a:t>Not thinking of the environment, you are working in</a:t>
            </a:r>
          </a:p>
          <a:p>
            <a:r>
              <a:rPr lang="en-GB" dirty="0"/>
              <a:t>Little attention to Recognising, Removing and Redesigning to reduce risk and mitigate injuries  </a:t>
            </a:r>
          </a:p>
          <a:p>
            <a:endParaRPr lang="en-GB" dirty="0"/>
          </a:p>
          <a:p>
            <a:pPr marL="228600" indent="-228600" algn="l">
              <a:buFont typeface="+mj-lt"/>
              <a:buAutoNum type="arabicPeriod" startAt="3"/>
            </a:pPr>
            <a:r>
              <a:rPr lang="en-GB" dirty="0"/>
              <a:t>To protect yourself and your colleagues from injuries – apply these three key concepts:</a:t>
            </a:r>
          </a:p>
          <a:p>
            <a:pPr indent="0" algn="l"/>
            <a:r>
              <a:rPr lang="en-GB" dirty="0"/>
              <a:t>Recognise the risks </a:t>
            </a:r>
          </a:p>
          <a:p>
            <a:pPr indent="0" algn="l"/>
            <a:r>
              <a:rPr lang="en-GB" dirty="0"/>
              <a:t>Remove the hazards </a:t>
            </a:r>
          </a:p>
          <a:p>
            <a:pPr indent="0" algn="l"/>
            <a:r>
              <a:rPr lang="en-GB" dirty="0"/>
              <a:t>Redesign your environment and processes when required </a:t>
            </a:r>
          </a:p>
          <a:p>
            <a:pPr indent="0" algn="l"/>
            <a:endParaRPr lang="en-GB" dirty="0"/>
          </a:p>
          <a:p>
            <a:pPr marL="228600" indent="-228600" algn="l">
              <a:buFont typeface="+mj-lt"/>
              <a:buAutoNum type="arabicPeriod" startAt="4"/>
            </a:pPr>
            <a:r>
              <a:rPr lang="en-GB" dirty="0"/>
              <a:t>What are the hazards in your environment and how can you prevent injury from these things?</a:t>
            </a: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indent="0"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something like this happen here?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we protect you and your colleagues from hand injuries? 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endParaRPr lang="en-GB" dirty="0"/>
          </a:p>
          <a:p>
            <a:pPr indent="0" algn="l"/>
            <a:endParaRPr lang="en-GB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9668C-DF2C-68FB-F4B9-684C0F751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863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47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logo&#10;&#10;AI-generated content may be incorrect.">
            <a:extLst>
              <a:ext uri="{FF2B5EF4-FFF2-40B4-BE49-F238E27FC236}">
                <a16:creationId xmlns:a16="http://schemas.microsoft.com/office/drawing/2014/main" id="{7B7F5283-2065-F7BF-F7C0-48C2753B5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4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22F457-EB87-320B-0359-9CDEBA65C214}"/>
              </a:ext>
            </a:extLst>
          </p:cNvPr>
          <p:cNvSpPr txBox="1"/>
          <p:nvPr userDrawn="1"/>
        </p:nvSpPr>
        <p:spPr>
          <a:xfrm>
            <a:off x="9790715" y="6406626"/>
            <a:ext cx="238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StandUpForSafety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82E3E974-04A1-2752-66C6-3F6DDDA65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B6D6DE-11A0-72C1-C32A-6AD3396B869A}"/>
              </a:ext>
            </a:extLst>
          </p:cNvPr>
          <p:cNvGrpSpPr/>
          <p:nvPr userDrawn="1"/>
        </p:nvGrpSpPr>
        <p:grpSpPr>
          <a:xfrm>
            <a:off x="144347" y="6091152"/>
            <a:ext cx="1396619" cy="630948"/>
            <a:chOff x="10860473" y="6082275"/>
            <a:chExt cx="1396619" cy="630948"/>
          </a:xfrm>
        </p:grpSpPr>
        <p:pic>
          <p:nvPicPr>
            <p:cNvPr id="5" name="Picture 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A1F079DF-BD5A-A198-8271-6C9B4CA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7AD591-F6C5-9D27-680D-1465C8298176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14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006D-A7E7-DA38-1A5A-96884546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4A93-3627-57BB-7821-009842A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8EF00-029F-7172-C5CA-83C4C98F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0A81-FB2F-9194-0066-14DA29EA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E9AD-1B76-9637-6111-BEA018C7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5" r:id="rId3"/>
    <p:sldLayoutId id="21474836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afetyon.com/work-programme/publications/manual-handling-campaig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jpeg"/><Relationship Id="rId3" Type="http://schemas.openxmlformats.org/officeDocument/2006/relationships/hyperlink" Target="https://safetyon.com/about" TargetMode="External"/><Relationship Id="rId7" Type="http://schemas.openxmlformats.org/officeDocument/2006/relationships/image" Target="../media/image13.png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6.sv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hyperlink" Target="https://safetyon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5" t="18985" r="8484" b="21667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921106" y="2458409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8AC560-5104-D6EA-D222-525761F9B56A}"/>
              </a:ext>
            </a:extLst>
          </p:cNvPr>
          <p:cNvSpPr txBox="1"/>
          <p:nvPr/>
        </p:nvSpPr>
        <p:spPr>
          <a:xfrm>
            <a:off x="3048" y="351753"/>
            <a:ext cx="12185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25F72C-7191-1F68-0C1F-327D2ABFD3E2}"/>
              </a:ext>
            </a:extLst>
          </p:cNvPr>
          <p:cNvSpPr/>
          <p:nvPr/>
        </p:nvSpPr>
        <p:spPr>
          <a:xfrm>
            <a:off x="0" y="5756855"/>
            <a:ext cx="5772150" cy="782793"/>
          </a:xfrm>
          <a:prstGeom prst="roundRect">
            <a:avLst>
              <a:gd name="adj" fmla="val 8889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Stand </a:t>
            </a:r>
            <a:r>
              <a:rPr lang="en-US" sz="3400" b="1" dirty="0">
                <a:solidFill>
                  <a:srgbClr val="8EBF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For Safety Week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F35B8B90-2AE1-E4A6-B448-339DD8F6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2000" y="0"/>
            <a:ext cx="1980000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34AD4D21-DB60-4D72-11B9-E80F6E9CF774}"/>
              </a:ext>
            </a:extLst>
          </p:cNvPr>
          <p:cNvSpPr txBox="1"/>
          <p:nvPr/>
        </p:nvSpPr>
        <p:spPr>
          <a:xfrm>
            <a:off x="10144760" y="1819277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In partnership with: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7C82D4-F356-2E38-7879-D6E93B096991}"/>
              </a:ext>
            </a:extLst>
          </p:cNvPr>
          <p:cNvSpPr txBox="1"/>
          <p:nvPr/>
        </p:nvSpPr>
        <p:spPr>
          <a:xfrm>
            <a:off x="-4930" y="246604"/>
            <a:ext cx="121969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SUFS Briefing Pack:</a:t>
            </a:r>
          </a:p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 Handling campaign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994D2C-7E38-711D-7BBB-1A50FC2465A4}"/>
              </a:ext>
            </a:extLst>
          </p:cNvPr>
          <p:cNvSpPr/>
          <p:nvPr/>
        </p:nvSpPr>
        <p:spPr>
          <a:xfrm>
            <a:off x="-4930" y="1931836"/>
            <a:ext cx="3546620" cy="2324926"/>
          </a:xfrm>
          <a:prstGeom prst="roundRect">
            <a:avLst>
              <a:gd name="adj" fmla="val 2060"/>
            </a:avLst>
          </a:prstGeom>
          <a:solidFill>
            <a:srgbClr val="8EB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taking time out to Stand Up For Safety. </a:t>
            </a:r>
          </a:p>
          <a:p>
            <a:pPr marL="230188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 Handling is the leading cause of injuries in the Onshore Wind industry.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F184458-2E4B-822B-81C3-AD7E58FEF895}"/>
              </a:ext>
            </a:extLst>
          </p:cNvPr>
          <p:cNvSpPr/>
          <p:nvPr/>
        </p:nvSpPr>
        <p:spPr>
          <a:xfrm rot="5400000">
            <a:off x="3309498" y="2411359"/>
            <a:ext cx="2324926" cy="1410692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session: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325D1C-25CA-F34B-19E8-BF47D1DF9279}"/>
              </a:ext>
            </a:extLst>
          </p:cNvPr>
          <p:cNvGrpSpPr/>
          <p:nvPr/>
        </p:nvGrpSpPr>
        <p:grpSpPr>
          <a:xfrm>
            <a:off x="1406806" y="4471915"/>
            <a:ext cx="8102395" cy="1833920"/>
            <a:chOff x="4550084" y="4425710"/>
            <a:chExt cx="7233534" cy="1648455"/>
          </a:xfrm>
          <a:solidFill>
            <a:srgbClr val="108573"/>
          </a:solidFill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2FFDA4B-CF23-3516-A8A7-696FBD7B1FEF}"/>
                </a:ext>
              </a:extLst>
            </p:cNvPr>
            <p:cNvGrpSpPr/>
            <p:nvPr/>
          </p:nvGrpSpPr>
          <p:grpSpPr>
            <a:xfrm>
              <a:off x="4550084" y="4425710"/>
              <a:ext cx="3491178" cy="1620000"/>
              <a:chOff x="6096000" y="2955473"/>
              <a:chExt cx="3491178" cy="1620000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24BEAEC-4304-7C1B-E225-C983F53C82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Intro to Manual Handling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1B19661-6155-D590-B1DC-F07479ACA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Campaign materials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91B0E61-55B6-CE68-7F67-9996244CF0BA}"/>
                </a:ext>
              </a:extLst>
            </p:cNvPr>
            <p:cNvGrpSpPr/>
            <p:nvPr/>
          </p:nvGrpSpPr>
          <p:grpSpPr>
            <a:xfrm>
              <a:off x="8292440" y="4454165"/>
              <a:ext cx="3491178" cy="1620000"/>
              <a:chOff x="6096000" y="4714061"/>
              <a:chExt cx="3491178" cy="1620000"/>
            </a:xfrm>
            <a:grpFill/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3FBE505-A147-DB71-583A-3D82AE991A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Discussion questions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F5F6B9D-DF02-1355-30C5-D4BB5C7DB3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Links to additional resources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" name="Picture 2" descr="A person walking on a solar panel&#10;&#10;AI-generated content may be incorrect.">
            <a:extLst>
              <a:ext uri="{FF2B5EF4-FFF2-40B4-BE49-F238E27FC236}">
                <a16:creationId xmlns:a16="http://schemas.microsoft.com/office/drawing/2014/main" id="{1A588C1E-4027-DAD7-D1B5-88A0225CF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695" y="1954242"/>
            <a:ext cx="4096506" cy="2304000"/>
          </a:xfrm>
          <a:prstGeom prst="roundRect">
            <a:avLst>
              <a:gd name="adj" fmla="val 3594"/>
            </a:avLst>
          </a:prstGeom>
        </p:spPr>
      </p:pic>
      <p:pic>
        <p:nvPicPr>
          <p:cNvPr id="6" name="Picture 5" descr="A couple of men in a field with a windmill&#10;&#10;AI-generated content may be incorrect.">
            <a:extLst>
              <a:ext uri="{FF2B5EF4-FFF2-40B4-BE49-F238E27FC236}">
                <a16:creationId xmlns:a16="http://schemas.microsoft.com/office/drawing/2014/main" id="{1D43C516-F8B1-4319-9632-06E312CF9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8"/>
          <a:stretch>
            <a:fillRect/>
          </a:stretch>
        </p:blipFill>
        <p:spPr>
          <a:xfrm>
            <a:off x="9744589" y="1931836"/>
            <a:ext cx="1944000" cy="1944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6E2C-E3FF-669E-CBC9-D894E4703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7BC94EA-9F9E-C310-11E3-0A41D9A62848}"/>
              </a:ext>
            </a:extLst>
          </p:cNvPr>
          <p:cNvSpPr txBox="1"/>
          <p:nvPr/>
        </p:nvSpPr>
        <p:spPr>
          <a:xfrm>
            <a:off x="466085" y="260557"/>
            <a:ext cx="943321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Manual Handling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310E2FA-3464-BF08-6630-424ED80D6D5B}"/>
              </a:ext>
            </a:extLst>
          </p:cNvPr>
          <p:cNvSpPr/>
          <p:nvPr/>
        </p:nvSpPr>
        <p:spPr>
          <a:xfrm>
            <a:off x="354731" y="3589047"/>
            <a:ext cx="3494773" cy="2454566"/>
          </a:xfrm>
          <a:prstGeom prst="roundRect">
            <a:avLst>
              <a:gd name="adj" fmla="val 2060"/>
            </a:avLst>
          </a:prstGeom>
          <a:solidFill>
            <a:srgbClr val="8EBF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Manual handling means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transporting </a:t>
            </a:r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supporting </a:t>
            </a:r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load by hand </a:t>
            </a:r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bodily force. </a:t>
            </a:r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includes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lifting, lowering, pushing, pulling, moving</a:t>
            </a:r>
          </a:p>
          <a:p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carrying </a:t>
            </a:r>
            <a:r>
              <a:rPr lang="en-GB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load. </a:t>
            </a:r>
          </a:p>
          <a:p>
            <a:endParaRPr lang="en-GB" b="1" dirty="0">
              <a:solidFill>
                <a:srgbClr val="1085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b="1" i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UK HSE)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CEEE4D2D-C939-00C2-77A8-B694C779F6E2}"/>
              </a:ext>
            </a:extLst>
          </p:cNvPr>
          <p:cNvSpPr/>
          <p:nvPr/>
        </p:nvSpPr>
        <p:spPr>
          <a:xfrm rot="5400000">
            <a:off x="1310491" y="850301"/>
            <a:ext cx="1735347" cy="3422049"/>
          </a:xfrm>
          <a:prstGeom prst="homePlate">
            <a:avLst/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508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is Manual Handling defined?</a:t>
            </a: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FB0BBDE0-5C77-25C5-11F4-DFA8D362ED2A}"/>
              </a:ext>
            </a:extLst>
          </p:cNvPr>
          <p:cNvSpPr/>
          <p:nvPr/>
        </p:nvSpPr>
        <p:spPr>
          <a:xfrm rot="5400000">
            <a:off x="5638894" y="184302"/>
            <a:ext cx="1735347" cy="4754050"/>
          </a:xfrm>
          <a:prstGeom prst="homePlate">
            <a:avLst>
              <a:gd name="adj" fmla="val 50823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let’s take a look at the campaign materials.</a:t>
            </a:r>
            <a:endParaRPr 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0028CB-9463-0F7D-DFA6-ECB78C5E968B}"/>
              </a:ext>
            </a:extLst>
          </p:cNvPr>
          <p:cNvSpPr>
            <a:spLocks noChangeAspect="1"/>
          </p:cNvSpPr>
          <p:nvPr/>
        </p:nvSpPr>
        <p:spPr>
          <a:xfrm>
            <a:off x="8838015" y="3538330"/>
            <a:ext cx="2573468" cy="2556000"/>
          </a:xfrm>
          <a:prstGeom prst="ellips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Afterwards, we will consider some discussion questions.</a:t>
            </a:r>
          </a:p>
        </p:txBody>
      </p:sp>
      <p:pic>
        <p:nvPicPr>
          <p:cNvPr id="10" name="Picture 9" descr="A person in a green jacket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68C636C0-9A70-270E-E743-FD232FD4D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44" y="3606493"/>
            <a:ext cx="4428431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9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7CC57E-7899-EA96-C0D6-824DD81712BF}"/>
              </a:ext>
            </a:extLst>
          </p:cNvPr>
          <p:cNvSpPr txBox="1"/>
          <p:nvPr/>
        </p:nvSpPr>
        <p:spPr>
          <a:xfrm>
            <a:off x="0" y="18872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 – Key questions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61288E-7414-4E48-1EF2-CF182B70E91E}"/>
              </a:ext>
            </a:extLst>
          </p:cNvPr>
          <p:cNvGrpSpPr/>
          <p:nvPr/>
        </p:nvGrpSpPr>
        <p:grpSpPr>
          <a:xfrm>
            <a:off x="800373" y="1687372"/>
            <a:ext cx="10586189" cy="3825511"/>
            <a:chOff x="800373" y="1687372"/>
            <a:chExt cx="10586189" cy="38255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556BD2-B969-00EC-2B2C-CF545A7A1624}"/>
                </a:ext>
              </a:extLst>
            </p:cNvPr>
            <p:cNvSpPr txBox="1"/>
            <p:nvPr/>
          </p:nvSpPr>
          <p:spPr>
            <a:xfrm>
              <a:off x="800373" y="3820882"/>
              <a:ext cx="2456179" cy="1692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Where </a:t>
              </a:r>
              <a:r>
                <a:rPr lang="en-GB" sz="2000" b="1" dirty="0">
                  <a:solidFill>
                    <a:srgbClr val="9AC3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you encounter manual handling in your work tasks?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06AA23-3391-7AE2-B7F2-8860CC38DAD3}"/>
                </a:ext>
              </a:extLst>
            </p:cNvPr>
            <p:cNvSpPr txBox="1"/>
            <p:nvPr/>
          </p:nvSpPr>
          <p:spPr>
            <a:xfrm>
              <a:off x="3491431" y="3820882"/>
              <a:ext cx="2458800" cy="1692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 </a:t>
              </a:r>
              <a:r>
                <a:rPr lang="en-GB" sz="2000" b="1" dirty="0">
                  <a:solidFill>
                    <a:srgbClr val="9AC3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you think it is the leading cause of injuries?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0D84126-B099-8BA3-6BEB-78498CB65A1E}"/>
                </a:ext>
              </a:extLst>
            </p:cNvPr>
            <p:cNvGrpSpPr/>
            <p:nvPr/>
          </p:nvGrpSpPr>
          <p:grpSpPr>
            <a:xfrm>
              <a:off x="6672825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2A5BE0A-3B4A-0830-572C-9012F173B7F5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6978B75-EF81-B7F2-FCFA-4408B4325C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56B6527-9392-0C75-2040-A4CE8D722BA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39" name="Graphic 38" descr="Chat outline">
                <a:extLst>
                  <a:ext uri="{FF2B5EF4-FFF2-40B4-BE49-F238E27FC236}">
                    <a16:creationId xmlns:a16="http://schemas.microsoft.com/office/drawing/2014/main" id="{3EB3A50A-5F67-F445-771E-295ED2DFC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28794F-5425-63A5-CABB-35D44A846176}"/>
                </a:ext>
              </a:extLst>
            </p:cNvPr>
            <p:cNvSpPr txBox="1"/>
            <p:nvPr/>
          </p:nvSpPr>
          <p:spPr>
            <a:xfrm>
              <a:off x="6185110" y="3820883"/>
              <a:ext cx="2458800" cy="1692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 </a:t>
              </a:r>
              <a:r>
                <a:rPr lang="en-GB" sz="2000" b="1" dirty="0">
                  <a:solidFill>
                    <a:srgbClr val="9AC3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we keep each other safe regarding manual handling in the workplace?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F992F9-E5F8-1844-F2F1-0DB4B99ACC70}"/>
                </a:ext>
              </a:extLst>
            </p:cNvPr>
            <p:cNvSpPr txBox="1"/>
            <p:nvPr/>
          </p:nvSpPr>
          <p:spPr>
            <a:xfrm>
              <a:off x="8927762" y="3820883"/>
              <a:ext cx="2458800" cy="1692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</a:t>
              </a:r>
              <a:r>
                <a:rPr lang="en-GB" sz="2000" b="1" dirty="0">
                  <a:solidFill>
                    <a:srgbClr val="9AC33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be challenging about recognising and acting on manual handling risks? 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9ED3864-982E-146F-F827-53466040C7A0}"/>
                </a:ext>
              </a:extLst>
            </p:cNvPr>
            <p:cNvGrpSpPr/>
            <p:nvPr/>
          </p:nvGrpSpPr>
          <p:grpSpPr>
            <a:xfrm>
              <a:off x="1362361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F511D8DE-0EAE-C78A-2032-14EC581B7B9B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FF17EE6C-7927-07D6-0B6C-5811EF6E28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94AF8FCA-66E4-0BDE-1EA9-7DE4F30034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57" name="Graphic 56" descr="Chat outline">
                <a:extLst>
                  <a:ext uri="{FF2B5EF4-FFF2-40B4-BE49-F238E27FC236}">
                    <a16:creationId xmlns:a16="http://schemas.microsoft.com/office/drawing/2014/main" id="{5F6B9988-E839-CE1B-32CC-64FA296E1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DC018D7-E07D-37C0-BD8F-8802C3EBCF1A}"/>
                </a:ext>
              </a:extLst>
            </p:cNvPr>
            <p:cNvGrpSpPr/>
            <p:nvPr/>
          </p:nvGrpSpPr>
          <p:grpSpPr>
            <a:xfrm>
              <a:off x="4017593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E8E11C15-FE52-63F4-ECF4-A53BEE10D940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E50D6C92-C5F5-63C8-C93A-FDB50EC8A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D2155758-23A2-98A2-11A5-E353318C61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2" name="Graphic 61" descr="Chat outline">
                <a:extLst>
                  <a:ext uri="{FF2B5EF4-FFF2-40B4-BE49-F238E27FC236}">
                    <a16:creationId xmlns:a16="http://schemas.microsoft.com/office/drawing/2014/main" id="{BAABBD9A-7081-AF53-2DBB-A3A0C8944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F068200-D31B-457D-3497-2DE0844E03D6}"/>
                </a:ext>
              </a:extLst>
            </p:cNvPr>
            <p:cNvGrpSpPr/>
            <p:nvPr/>
          </p:nvGrpSpPr>
          <p:grpSpPr>
            <a:xfrm>
              <a:off x="9328056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12B0B7B-6B94-2753-498E-D59BFEE18D47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DAD3D55A-469F-9A5E-4C53-29BEF743EE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D595AED4-8EAB-C274-3445-E22A3710E1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7" name="Graphic 66" descr="Chat outline">
                <a:extLst>
                  <a:ext uri="{FF2B5EF4-FFF2-40B4-BE49-F238E27FC236}">
                    <a16:creationId xmlns:a16="http://schemas.microsoft.com/office/drawing/2014/main" id="{3287030A-A199-492E-8EE9-6C67D83821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13801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7C41E-3DA0-E071-5442-521B29F30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D8C87A-6EBE-51F1-1931-762E59259427}"/>
              </a:ext>
            </a:extLst>
          </p:cNvPr>
          <p:cNvSpPr txBox="1"/>
          <p:nvPr/>
        </p:nvSpPr>
        <p:spPr>
          <a:xfrm>
            <a:off x="0" y="18872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 – Reflections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245831-6D14-0830-3F85-FBC71A5434BE}"/>
              </a:ext>
            </a:extLst>
          </p:cNvPr>
          <p:cNvGrpSpPr/>
          <p:nvPr/>
        </p:nvGrpSpPr>
        <p:grpSpPr>
          <a:xfrm>
            <a:off x="786087" y="1381827"/>
            <a:ext cx="11022635" cy="4766454"/>
            <a:chOff x="800374" y="1610427"/>
            <a:chExt cx="11022635" cy="47664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5539971-EBDD-12D8-A375-5221DF95D792}"/>
                </a:ext>
              </a:extLst>
            </p:cNvPr>
            <p:cNvSpPr txBox="1"/>
            <p:nvPr/>
          </p:nvSpPr>
          <p:spPr>
            <a:xfrm>
              <a:off x="800374" y="3820880"/>
              <a:ext cx="2016000" cy="2556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Have you seen this at work? How would a manual handling culture be reflected?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DCD8E2F-97FC-0DB9-F472-9662E25BD355}"/>
                </a:ext>
              </a:extLst>
            </p:cNvPr>
            <p:cNvSpPr txBox="1"/>
            <p:nvPr/>
          </p:nvSpPr>
          <p:spPr>
            <a:xfrm>
              <a:off x="3052033" y="3820880"/>
              <a:ext cx="2016000" cy="2556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you agree with their definitions of manual handling? What else would you add?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FAEFDAC-0573-3281-7B85-D783105E586E}"/>
                </a:ext>
              </a:extLst>
            </p:cNvPr>
            <p:cNvGrpSpPr/>
            <p:nvPr/>
          </p:nvGrpSpPr>
          <p:grpSpPr>
            <a:xfrm>
              <a:off x="5521249" y="1610427"/>
              <a:ext cx="1501583" cy="2210455"/>
              <a:chOff x="6585287" y="1687372"/>
              <a:chExt cx="1501583" cy="2210455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C0D7E68-B3C2-9B58-DA45-DBE18DEFB83D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BDB74ED2-ED41-5999-6DB9-B78258F726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38D87983-1853-E604-0CE2-EB084C6A90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39" name="Graphic 38" descr="Chat outline">
                <a:extLst>
                  <a:ext uri="{FF2B5EF4-FFF2-40B4-BE49-F238E27FC236}">
                    <a16:creationId xmlns:a16="http://schemas.microsoft.com/office/drawing/2014/main" id="{615F1FD4-6B04-F7C8-A49A-B4BA6F52A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274893-9BB6-386C-A6A0-4A720EB51A54}"/>
                </a:ext>
              </a:extLst>
            </p:cNvPr>
            <p:cNvSpPr txBox="1"/>
            <p:nvPr/>
          </p:nvSpPr>
          <p:spPr>
            <a:xfrm>
              <a:off x="5303692" y="3820881"/>
              <a:ext cx="2016000" cy="2554545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have you or others done to reduce potential manual handling incidents?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200189B-3D0F-8872-987E-C1813EE6F341}"/>
                </a:ext>
              </a:extLst>
            </p:cNvPr>
            <p:cNvSpPr txBox="1"/>
            <p:nvPr/>
          </p:nvSpPr>
          <p:spPr>
            <a:xfrm>
              <a:off x="7555351" y="3820881"/>
              <a:ext cx="2016000" cy="2556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Have you ever experienced a manual handling injury, or a close call?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DC2C6E8-4038-BE38-76A2-D7946BBC01D0}"/>
                </a:ext>
              </a:extLst>
            </p:cNvPr>
            <p:cNvGrpSpPr/>
            <p:nvPr/>
          </p:nvGrpSpPr>
          <p:grpSpPr>
            <a:xfrm>
              <a:off x="1076121" y="1610427"/>
              <a:ext cx="1501583" cy="2210455"/>
              <a:chOff x="6585287" y="1687372"/>
              <a:chExt cx="1501583" cy="2210455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684C295-42EA-2E39-C5C9-B0597A69ED24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BF257EA6-B010-D991-54EB-7BD74A7BCB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A34AAB31-403D-8A3E-3C15-C046053EDBD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57" name="Graphic 56" descr="Chat outline">
                <a:extLst>
                  <a:ext uri="{FF2B5EF4-FFF2-40B4-BE49-F238E27FC236}">
                    <a16:creationId xmlns:a16="http://schemas.microsoft.com/office/drawing/2014/main" id="{70E1E8E8-38EB-037E-BE35-868E473493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CBA56368-33F3-9E8C-D45D-CC61FFA1DDC5}"/>
                </a:ext>
              </a:extLst>
            </p:cNvPr>
            <p:cNvGrpSpPr/>
            <p:nvPr/>
          </p:nvGrpSpPr>
          <p:grpSpPr>
            <a:xfrm>
              <a:off x="3298685" y="1610427"/>
              <a:ext cx="1501583" cy="2210455"/>
              <a:chOff x="6585287" y="1687372"/>
              <a:chExt cx="1501583" cy="2210455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0065F14E-D02A-96E9-36EE-E57C113504F6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C4C9A8A6-C3BD-C6C3-A38E-930171B753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E6101138-EC6C-302B-ADCD-DD0204AF2B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2" name="Graphic 61" descr="Chat outline">
                <a:extLst>
                  <a:ext uri="{FF2B5EF4-FFF2-40B4-BE49-F238E27FC236}">
                    <a16:creationId xmlns:a16="http://schemas.microsoft.com/office/drawing/2014/main" id="{B6E165E5-20B7-FE81-487D-ADDD274744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55FA407-B97A-7778-B349-5624B198FDF6}"/>
                </a:ext>
              </a:extLst>
            </p:cNvPr>
            <p:cNvGrpSpPr/>
            <p:nvPr/>
          </p:nvGrpSpPr>
          <p:grpSpPr>
            <a:xfrm>
              <a:off x="7743813" y="1610427"/>
              <a:ext cx="1501583" cy="2210455"/>
              <a:chOff x="6585287" y="1687372"/>
              <a:chExt cx="1501583" cy="2210455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A1343972-737E-BEBE-3AAF-990104723A44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53533FE2-9B4A-7122-0244-9A2FE536C9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A7C8BE4C-F3B6-4BB2-86CA-5B05269330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7" name="Graphic 66" descr="Chat outline">
                <a:extLst>
                  <a:ext uri="{FF2B5EF4-FFF2-40B4-BE49-F238E27FC236}">
                    <a16:creationId xmlns:a16="http://schemas.microsoft.com/office/drawing/2014/main" id="{8CD87BDF-9EAD-9282-5D82-EB66B9B1EC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6F9BF9-55A8-ADB6-7969-11BA5F3E64B2}"/>
                </a:ext>
              </a:extLst>
            </p:cNvPr>
            <p:cNvSpPr txBox="1"/>
            <p:nvPr/>
          </p:nvSpPr>
          <p:spPr>
            <a:xfrm>
              <a:off x="9807009" y="3820881"/>
              <a:ext cx="2016000" cy="25560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t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considerations do you make in your day-to-day? 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2D4A648-A16D-27D0-BCBA-A0145849837C}"/>
                </a:ext>
              </a:extLst>
            </p:cNvPr>
            <p:cNvGrpSpPr/>
            <p:nvPr/>
          </p:nvGrpSpPr>
          <p:grpSpPr>
            <a:xfrm>
              <a:off x="9966377" y="1610427"/>
              <a:ext cx="1501583" cy="2210455"/>
              <a:chOff x="6585287" y="1687372"/>
              <a:chExt cx="1501583" cy="221045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0D49FBB-1F43-A8F6-6140-C995B728F3BF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88A15CF9-4CF5-8500-A4E4-25AE325F8C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446AAC6F-D229-5618-3D64-F17B45C580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7" name="Graphic 6" descr="Chat outline">
                <a:extLst>
                  <a:ext uri="{FF2B5EF4-FFF2-40B4-BE49-F238E27FC236}">
                    <a16:creationId xmlns:a16="http://schemas.microsoft.com/office/drawing/2014/main" id="{6B2A65A4-2B7E-82ED-0AF9-45347B350A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7118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739B29D-7811-947D-C572-DD0F587B2A32}"/>
              </a:ext>
            </a:extLst>
          </p:cNvPr>
          <p:cNvSpPr/>
          <p:nvPr/>
        </p:nvSpPr>
        <p:spPr>
          <a:xfrm>
            <a:off x="5082071" y="4910914"/>
            <a:ext cx="5947880" cy="1044000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Sign up for regular			updates on our work</a:t>
            </a:r>
          </a:p>
        </p:txBody>
      </p:sp>
      <p:sp>
        <p:nvSpPr>
          <p:cNvPr id="30" name="Rounded Rectangle 29">
            <a:hlinkClick r:id="rId3"/>
            <a:extLst>
              <a:ext uri="{FF2B5EF4-FFF2-40B4-BE49-F238E27FC236}">
                <a16:creationId xmlns:a16="http://schemas.microsoft.com/office/drawing/2014/main" id="{465BB03B-7F97-E6F7-5E99-B3BCBB3CA6D5}"/>
              </a:ext>
            </a:extLst>
          </p:cNvPr>
          <p:cNvSpPr/>
          <p:nvPr/>
        </p:nvSpPr>
        <p:spPr>
          <a:xfrm>
            <a:off x="0" y="3671090"/>
            <a:ext cx="7100887" cy="1040894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Get in touch:</a:t>
            </a:r>
          </a:p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safetyon@energyinst.org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912" y="1868243"/>
            <a:ext cx="1620000" cy="1620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530671C-CA4F-E9A4-EFD3-2CB15F45F2D4}"/>
              </a:ext>
            </a:extLst>
          </p:cNvPr>
          <p:cNvGrpSpPr/>
          <p:nvPr/>
        </p:nvGrpSpPr>
        <p:grpSpPr>
          <a:xfrm>
            <a:off x="1" y="4854892"/>
            <a:ext cx="4843462" cy="1188000"/>
            <a:chOff x="200026" y="4460830"/>
            <a:chExt cx="4843462" cy="1188000"/>
          </a:xfrm>
          <a:solidFill>
            <a:srgbClr val="64B66B"/>
          </a:solidFill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4F046B5-57AE-6759-E004-3083E4930B66}"/>
                </a:ext>
              </a:extLst>
            </p:cNvPr>
            <p:cNvSpPr/>
            <p:nvPr/>
          </p:nvSpPr>
          <p:spPr>
            <a:xfrm>
              <a:off x="200026" y="4517293"/>
              <a:ext cx="4843462" cy="1044000"/>
            </a:xfrm>
            <a:prstGeom prst="roundRect">
              <a:avLst>
                <a:gd name="adj" fmla="val 206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Safetyon.com</a:t>
              </a:r>
              <a:endPara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phic 16" descr="Internet outline">
              <a:extLst>
                <a:ext uri="{FF2B5EF4-FFF2-40B4-BE49-F238E27FC236}">
                  <a16:creationId xmlns:a16="http://schemas.microsoft.com/office/drawing/2014/main" id="{5F67C6CC-C3E9-14F2-4B51-04A08D54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5744" y="4460830"/>
              <a:ext cx="1188000" cy="1188000"/>
            </a:xfrm>
            <a:prstGeom prst="rect">
              <a:avLst/>
            </a:prstGeom>
          </p:spPr>
        </p:pic>
      </p:grpSp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D44004FA-EC47-D70F-1564-00E6EE751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0883" y="3733972"/>
            <a:ext cx="936000" cy="936000"/>
          </a:xfrm>
          <a:prstGeom prst="rect">
            <a:avLst/>
          </a:prstGeom>
        </p:spPr>
      </p:pic>
      <p:sp>
        <p:nvSpPr>
          <p:cNvPr id="26" name="Rounded Rectangle 25">
            <a:hlinkClick r:id="rId9"/>
            <a:extLst>
              <a:ext uri="{FF2B5EF4-FFF2-40B4-BE49-F238E27FC236}">
                <a16:creationId xmlns:a16="http://schemas.microsoft.com/office/drawing/2014/main" id="{FCEB1D87-B997-3095-D364-EDEA61DF3415}"/>
              </a:ext>
            </a:extLst>
          </p:cNvPr>
          <p:cNvSpPr/>
          <p:nvPr/>
        </p:nvSpPr>
        <p:spPr>
          <a:xfrm>
            <a:off x="0" y="1868243"/>
            <a:ext cx="5323912" cy="1603476"/>
          </a:xfrm>
          <a:prstGeom prst="roundRect">
            <a:avLst>
              <a:gd name="adj" fmla="val 4816"/>
            </a:avLst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Discover more</a:t>
            </a:r>
          </a:p>
        </p:txBody>
      </p:sp>
      <p:pic>
        <p:nvPicPr>
          <p:cNvPr id="20" name="Graphic 19" descr="Megaphone1 outline">
            <a:extLst>
              <a:ext uri="{FF2B5EF4-FFF2-40B4-BE49-F238E27FC236}">
                <a16:creationId xmlns:a16="http://schemas.microsoft.com/office/drawing/2014/main" id="{4F61EBA5-1BC9-8907-5D2B-D2750DE56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3912" y="4910914"/>
            <a:ext cx="972000" cy="972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C02C23F-4615-A0C1-1406-F575D7FEA841}"/>
              </a:ext>
            </a:extLst>
          </p:cNvPr>
          <p:cNvSpPr txBox="1"/>
          <p:nvPr/>
        </p:nvSpPr>
        <p:spPr>
          <a:xfrm>
            <a:off x="3048" y="190899"/>
            <a:ext cx="12187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pic>
        <p:nvPicPr>
          <p:cNvPr id="6" name="Picture 5" descr="A couple of men in a field with a windmill&#10;&#10;AI-generated content may be incorrect.">
            <a:extLst>
              <a:ext uri="{FF2B5EF4-FFF2-40B4-BE49-F238E27FC236}">
                <a16:creationId xmlns:a16="http://schemas.microsoft.com/office/drawing/2014/main" id="{376C0664-0580-9C0A-0ACA-E3B43C6428A7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" t="46470" r="8245"/>
          <a:stretch>
            <a:fillRect/>
          </a:stretch>
        </p:blipFill>
        <p:spPr>
          <a:xfrm>
            <a:off x="7366251" y="1857009"/>
            <a:ext cx="2160000" cy="2160000"/>
          </a:xfrm>
          <a:prstGeom prst="ellipse">
            <a:avLst/>
          </a:prstGeom>
        </p:spPr>
      </p:pic>
      <p:pic>
        <p:nvPicPr>
          <p:cNvPr id="8" name="Picture 7" descr="Men in safety vests looking at a large turbine&#10;&#10;AI-generated content may be incorrect.">
            <a:extLst>
              <a:ext uri="{FF2B5EF4-FFF2-40B4-BE49-F238E27FC236}">
                <a16:creationId xmlns:a16="http://schemas.microsoft.com/office/drawing/2014/main" id="{83B763FD-14CF-E1B8-C032-AE15C971FD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r="8639"/>
          <a:stretch>
            <a:fillRect/>
          </a:stretch>
        </p:blipFill>
        <p:spPr>
          <a:xfrm>
            <a:off x="9786590" y="1857009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 with blue sky and clouds&#10;&#10;AI-generated content may be incorrect.">
            <a:extLst>
              <a:ext uri="{FF2B5EF4-FFF2-40B4-BE49-F238E27FC236}">
                <a16:creationId xmlns:a16="http://schemas.microsoft.com/office/drawing/2014/main" id="{6B7B6135-A514-B973-450A-B9AC1B0F6B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14009" r="12630" b="1648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8" name="Pentagon 37">
            <a:extLst>
              <a:ext uri="{FF2B5EF4-FFF2-40B4-BE49-F238E27FC236}">
                <a16:creationId xmlns:a16="http://schemas.microsoft.com/office/drawing/2014/main" id="{C65BEC2E-9890-04C7-7573-D9C31CF5B8B8}"/>
              </a:ext>
            </a:extLst>
          </p:cNvPr>
          <p:cNvSpPr/>
          <p:nvPr/>
        </p:nvSpPr>
        <p:spPr>
          <a:xfrm>
            <a:off x="5921593" y="3531001"/>
            <a:ext cx="1587079" cy="2887200"/>
          </a:xfrm>
          <a:prstGeom prst="homePlate">
            <a:avLst/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endParaRPr lang="en-US" b="1" dirty="0">
              <a:solidFill>
                <a:srgbClr val="1085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388B19-C7D6-583E-C2B1-AAE1217A6BEB}"/>
              </a:ext>
            </a:extLst>
          </p:cNvPr>
          <p:cNvGrpSpPr/>
          <p:nvPr/>
        </p:nvGrpSpPr>
        <p:grpSpPr>
          <a:xfrm>
            <a:off x="7768880" y="1679804"/>
            <a:ext cx="3519366" cy="4950796"/>
            <a:chOff x="7936639" y="1568667"/>
            <a:chExt cx="3519366" cy="4950796"/>
          </a:xfrm>
          <a:solidFill>
            <a:srgbClr val="64B66B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70A1F7-B4ED-B7B6-8664-CF82B25CCDD0}"/>
                </a:ext>
              </a:extLst>
            </p:cNvPr>
            <p:cNvSpPr>
              <a:spLocks/>
            </p:cNvSpPr>
            <p:nvPr/>
          </p:nvSpPr>
          <p:spPr>
            <a:xfrm>
              <a:off x="793663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Provide health &amp; safety leadership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EE9B500-08A3-1757-8AEF-8B7999BE7B82}"/>
                </a:ext>
              </a:extLst>
            </p:cNvPr>
            <p:cNvSpPr>
              <a:spLocks/>
            </p:cNvSpPr>
            <p:nvPr/>
          </p:nvSpPr>
          <p:spPr>
            <a:xfrm>
              <a:off x="975281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Facilitate collaboration within industry and beyond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BA474D-F02C-8671-7B7B-48B11F010506}"/>
                </a:ext>
              </a:extLst>
            </p:cNvPr>
            <p:cNvSpPr>
              <a:spLocks/>
            </p:cNvSpPr>
            <p:nvPr/>
          </p:nvSpPr>
          <p:spPr>
            <a:xfrm>
              <a:off x="7936639" y="3289942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Gather and monitor data on industry  health and safety performance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ECDCED-7DFF-17B2-0CC2-1D3C1676D503}"/>
                </a:ext>
              </a:extLst>
            </p:cNvPr>
            <p:cNvSpPr>
              <a:spLocks/>
            </p:cNvSpPr>
            <p:nvPr/>
          </p:nvSpPr>
          <p:spPr>
            <a:xfrm>
              <a:off x="9800005" y="3261229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Share good practice and experience 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4EED7FC-26AD-05E1-F5CD-300B71ED9C6E}"/>
                </a:ext>
              </a:extLst>
            </p:cNvPr>
            <p:cNvSpPr>
              <a:spLocks/>
            </p:cNvSpPr>
            <p:nvPr/>
          </p:nvSpPr>
          <p:spPr>
            <a:xfrm>
              <a:off x="8897775" y="4863463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Drive knowledge-sharing with adjacent industries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E17B96-F86E-E383-8245-7E77EBEA6A64}"/>
              </a:ext>
            </a:extLst>
          </p:cNvPr>
          <p:cNvGrpSpPr/>
          <p:nvPr/>
        </p:nvGrpSpPr>
        <p:grpSpPr>
          <a:xfrm>
            <a:off x="710327" y="1184753"/>
            <a:ext cx="6798345" cy="2395802"/>
            <a:chOff x="-1679073" y="2450366"/>
            <a:chExt cx="4822016" cy="23958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1804B8E-6ADA-9C5E-4516-56EF9B58B075}"/>
                </a:ext>
              </a:extLst>
            </p:cNvPr>
            <p:cNvGrpSpPr/>
            <p:nvPr/>
          </p:nvGrpSpPr>
          <p:grpSpPr>
            <a:xfrm>
              <a:off x="-1679073" y="2450366"/>
              <a:ext cx="4822016" cy="2132903"/>
              <a:chOff x="4075581" y="3563418"/>
              <a:chExt cx="4822016" cy="2132903"/>
            </a:xfrm>
          </p:grpSpPr>
          <p:sp>
            <p:nvSpPr>
              <p:cNvPr id="28" name="Pentagon 27">
                <a:extLst>
                  <a:ext uri="{FF2B5EF4-FFF2-40B4-BE49-F238E27FC236}">
                    <a16:creationId xmlns:a16="http://schemas.microsoft.com/office/drawing/2014/main" id="{6253E068-5D7A-3CAF-80FE-C03536E9E617}"/>
                  </a:ext>
                </a:extLst>
              </p:cNvPr>
              <p:cNvSpPr/>
              <p:nvPr/>
            </p:nvSpPr>
            <p:spPr>
              <a:xfrm>
                <a:off x="7755636" y="3563418"/>
                <a:ext cx="1141961" cy="2132903"/>
              </a:xfrm>
              <a:prstGeom prst="homePlate">
                <a:avLst/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46C85DAC-09EE-DD5D-5A51-BE88E5EFA71E}"/>
                  </a:ext>
                </a:extLst>
              </p:cNvPr>
              <p:cNvSpPr/>
              <p:nvPr/>
            </p:nvSpPr>
            <p:spPr>
              <a:xfrm>
                <a:off x="4075581" y="3565121"/>
                <a:ext cx="3998603" cy="2131200"/>
              </a:xfrm>
              <a:prstGeom prst="roundRect">
                <a:avLst>
                  <a:gd name="adj" fmla="val 2060"/>
                </a:avLst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65DF49-AE72-0E93-DCA4-7AEFB64F049A}"/>
                </a:ext>
              </a:extLst>
            </p:cNvPr>
            <p:cNvSpPr txBox="1"/>
            <p:nvPr/>
          </p:nvSpPr>
          <p:spPr>
            <a:xfrm>
              <a:off x="-1543275" y="2599399"/>
              <a:ext cx="3494773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Mission: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Inspiring a safer and healthier onshore wind industry.</a:t>
              </a:r>
              <a:endParaRPr lang="en-GB" sz="2800" b="1" i="1" dirty="0">
                <a:solidFill>
                  <a:schemeClr val="bg1"/>
                </a:solidFill>
                <a:highlight>
                  <a:srgbClr val="108573"/>
                </a:highlight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A530D-102E-959B-94AC-55C0F49CB823}"/>
              </a:ext>
            </a:extLst>
          </p:cNvPr>
          <p:cNvGrpSpPr/>
          <p:nvPr/>
        </p:nvGrpSpPr>
        <p:grpSpPr>
          <a:xfrm>
            <a:off x="711852" y="3531000"/>
            <a:ext cx="5966008" cy="2887200"/>
            <a:chOff x="-1679073" y="2479559"/>
            <a:chExt cx="6891810" cy="2887200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20EF4F90-D2AA-DC69-AB3A-6E7D44DD68BC}"/>
                </a:ext>
              </a:extLst>
            </p:cNvPr>
            <p:cNvSpPr/>
            <p:nvPr/>
          </p:nvSpPr>
          <p:spPr>
            <a:xfrm>
              <a:off x="-1679073" y="2479559"/>
              <a:ext cx="6566801" cy="2887200"/>
            </a:xfrm>
            <a:prstGeom prst="roundRect">
              <a:avLst>
                <a:gd name="adj" fmla="val 2060"/>
              </a:avLst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endPara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643EA2C-2AEC-A424-7DE2-FBDE08D850B6}"/>
                </a:ext>
              </a:extLst>
            </p:cNvPr>
            <p:cNvSpPr txBox="1"/>
            <p:nvPr/>
          </p:nvSpPr>
          <p:spPr>
            <a:xfrm>
              <a:off x="-1496508" y="2599399"/>
              <a:ext cx="6709245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Vision: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Providing advice, sharing best industry practice, promoting, innovation and creating positive change in the UK and Ireland’s onshore wind industry. </a:t>
              </a:r>
            </a:p>
          </p:txBody>
        </p:sp>
      </p:grpSp>
      <p:pic>
        <p:nvPicPr>
          <p:cNvPr id="9" name="Picture 8" descr="A green and white logo&#10;&#10;AI-generated content may be incorrect.">
            <a:extLst>
              <a:ext uri="{FF2B5EF4-FFF2-40B4-BE49-F238E27FC236}">
                <a16:creationId xmlns:a16="http://schemas.microsoft.com/office/drawing/2014/main" id="{1AF99DD1-B9B0-62B9-7D78-AF0B8940E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46" y="215702"/>
            <a:ext cx="1404000" cy="113687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8BFC809-CFC5-EC51-0077-43A455CF81C8}"/>
              </a:ext>
            </a:extLst>
          </p:cNvPr>
          <p:cNvGrpSpPr/>
          <p:nvPr/>
        </p:nvGrpSpPr>
        <p:grpSpPr>
          <a:xfrm>
            <a:off x="10693797" y="6075194"/>
            <a:ext cx="1396619" cy="630948"/>
            <a:chOff x="10860473" y="6082275"/>
            <a:chExt cx="1396619" cy="630948"/>
          </a:xfrm>
        </p:grpSpPr>
        <p:pic>
          <p:nvPicPr>
            <p:cNvPr id="15" name="Picture 1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DD33F77A-C5BE-FBC8-FA92-3103DF3B9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1C587E-F8C9-25A7-D003-AFB925D00DC2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031C2D6-934F-7B68-302C-633FCD789AB3}"/>
              </a:ext>
            </a:extLst>
          </p:cNvPr>
          <p:cNvSpPr txBox="1"/>
          <p:nvPr/>
        </p:nvSpPr>
        <p:spPr>
          <a:xfrm>
            <a:off x="64382" y="132022"/>
            <a:ext cx="121809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SafetyOn</a:t>
            </a: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33A3ECDFC6C458C963887643E8F78" ma:contentTypeVersion="12" ma:contentTypeDescription="Create a new document." ma:contentTypeScope="" ma:versionID="f67961913c39e7c8b0d493a68037069b">
  <xsd:schema xmlns:xsd="http://www.w3.org/2001/XMLSchema" xmlns:xs="http://www.w3.org/2001/XMLSchema" xmlns:p="http://schemas.microsoft.com/office/2006/metadata/properties" xmlns:ns2="a24d275d-9d9e-4d02-bb4e-162c7ebb1a03" xmlns:ns3="38bf153d-270c-47f3-8496-4d541395077b" targetNamespace="http://schemas.microsoft.com/office/2006/metadata/properties" ma:root="true" ma:fieldsID="4c8bffb712f21154120268e0ed76370f" ns2:_="" ns3:_="">
    <xsd:import namespace="a24d275d-9d9e-4d02-bb4e-162c7ebb1a03"/>
    <xsd:import namespace="38bf153d-270c-47f3-8496-4d5413950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d275d-9d9e-4d02-bb4e-162c7ebb1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bf153d-270c-47f3-8496-4d54139507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78021f-e470-4275-9220-3f49cfa1ccd3}" ma:internalName="TaxCatchAll" ma:showField="CatchAllData" ma:web="38bf153d-270c-47f3-8496-4d54139507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bf153d-270c-47f3-8496-4d541395077b" xsi:nil="true"/>
    <lcf76f155ced4ddcb4097134ff3c332f xmlns="a24d275d-9d9e-4d02-bb4e-162c7ebb1a0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91D7AE-8F6C-4DFA-AB4E-6F0CCAB5B115}"/>
</file>

<file path=customXml/itemProps2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D203E8-056E-4316-ADEC-1C5699447DEC}"/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7634</TotalTime>
  <Words>857</Words>
  <Application>Microsoft Macintosh PowerPoint</Application>
  <PresentationFormat>Widescreen</PresentationFormat>
  <Paragraphs>98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Nova Garabetian</cp:lastModifiedBy>
  <cp:revision>56</cp:revision>
  <dcterms:created xsi:type="dcterms:W3CDTF">2023-12-06T13:15:51Z</dcterms:created>
  <dcterms:modified xsi:type="dcterms:W3CDTF">2025-12-18T12:18:00Z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0x01010061033A3ECDFC6C458C963887643E8F78</vt:lpwstr>
  </property>
</Properties>
</file>