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1"/>
  </p:notesMasterIdLst>
  <p:sldIdLst>
    <p:sldId id="258" r:id="rId4"/>
    <p:sldId id="256" r:id="rId5"/>
    <p:sldId id="283" r:id="rId6"/>
    <p:sldId id="284" r:id="rId7"/>
    <p:sldId id="285" r:id="rId8"/>
    <p:sldId id="281" r:id="rId9"/>
    <p:sldId id="27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C330"/>
    <a:srgbClr val="64B66B"/>
    <a:srgbClr val="282172"/>
    <a:srgbClr val="151156"/>
    <a:srgbClr val="0A082F"/>
    <a:srgbClr val="231E66"/>
    <a:srgbClr val="108573"/>
    <a:srgbClr val="8EBF45"/>
    <a:srgbClr val="108673"/>
    <a:srgbClr val="AB91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69" autoAdjust="0"/>
    <p:restoredTop sz="86869" autoAdjust="0"/>
  </p:normalViewPr>
  <p:slideViewPr>
    <p:cSldViewPr snapToGrid="0">
      <p:cViewPr varScale="1">
        <p:scale>
          <a:sx n="99" d="100"/>
          <a:sy n="99" d="100"/>
        </p:scale>
        <p:origin x="8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3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F80021-AB46-421C-B9B1-C1D453788123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85C061-E383-47C7-A236-6F4AAB4E85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6434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4884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1723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66E04-C33B-2997-3059-5E16824EF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C0B038-EEA4-0CA0-BF79-47E8A44C2F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009360-2E1F-2B09-2027-D0F4D3B886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85AB18-94B9-7A0E-97D2-D7D5A99BCB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8096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479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P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rovide health and safety leadership across the onshore wind industry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S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eek participation of companies from across the onshore wind industry and partner with relevant trade organisations, consultancies and others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M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onitor and gather data on the health and safety performance of the industry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M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ake use of and ensure effective communication of new and existing good practice and experience both from the UK, Ireland and internationally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S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hare knowledge and good practice with associated industries, including offshore wind, conventional generation and power networks, in the UK, Ireland and beyond as appropriate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615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een and white logo&#10;&#10;AI-generated content may be incorrect.">
            <a:extLst>
              <a:ext uri="{FF2B5EF4-FFF2-40B4-BE49-F238E27FC236}">
                <a16:creationId xmlns:a16="http://schemas.microsoft.com/office/drawing/2014/main" id="{E59CB9A7-B411-096C-34D3-56742FD5D4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12000" y="-170061"/>
            <a:ext cx="1980000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986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white logo&#10;&#10;AI-generated content may be incorrect.">
            <a:extLst>
              <a:ext uri="{FF2B5EF4-FFF2-40B4-BE49-F238E27FC236}">
                <a16:creationId xmlns:a16="http://schemas.microsoft.com/office/drawing/2014/main" id="{7B7F5283-2065-F7BF-F7C0-48C2753B5D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283" y="265849"/>
            <a:ext cx="864000" cy="69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011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22F457-EB87-320B-0359-9CDEBA65C214}"/>
              </a:ext>
            </a:extLst>
          </p:cNvPr>
          <p:cNvSpPr txBox="1"/>
          <p:nvPr userDrawn="1"/>
        </p:nvSpPr>
        <p:spPr>
          <a:xfrm>
            <a:off x="9790715" y="6406626"/>
            <a:ext cx="2383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StandUpForSafety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green and white logo&#10;&#10;AI-generated content may be incorrect.">
            <a:extLst>
              <a:ext uri="{FF2B5EF4-FFF2-40B4-BE49-F238E27FC236}">
                <a16:creationId xmlns:a16="http://schemas.microsoft.com/office/drawing/2014/main" id="{82E3E974-04A1-2752-66C6-3F6DDDA654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283" y="265849"/>
            <a:ext cx="864000" cy="69961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1B6D6DE-11A0-72C1-C32A-6AD3396B869A}"/>
              </a:ext>
            </a:extLst>
          </p:cNvPr>
          <p:cNvGrpSpPr/>
          <p:nvPr userDrawn="1"/>
        </p:nvGrpSpPr>
        <p:grpSpPr>
          <a:xfrm>
            <a:off x="144347" y="6091152"/>
            <a:ext cx="1396619" cy="630948"/>
            <a:chOff x="10860473" y="6082275"/>
            <a:chExt cx="1396619" cy="630948"/>
          </a:xfrm>
        </p:grpSpPr>
        <p:pic>
          <p:nvPicPr>
            <p:cNvPr id="5" name="Picture 4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A1F079DF-BD5A-A198-8271-6C9B4CA3F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0473" y="6435460"/>
              <a:ext cx="1224000" cy="27776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F7AD591-F6C5-9D27-680D-1465C8298176}"/>
                </a:ext>
              </a:extLst>
            </p:cNvPr>
            <p:cNvSpPr txBox="1"/>
            <p:nvPr/>
          </p:nvSpPr>
          <p:spPr>
            <a:xfrm>
              <a:off x="10981459" y="6082275"/>
              <a:ext cx="12756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In partnership with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5688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8006D-A7E7-DA38-1A5A-96884546D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F4A93-3627-57BB-7821-009842ABD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88EF00-029F-7172-C5CA-83C4C98FC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00A81-FB2F-9194-0066-14DA29EAB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7BE9AD-1B76-9637-6111-BEA018C7F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503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3B4AD-5E23-00DA-C21A-AF0F062BF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154999-779E-6638-CA74-C03C62652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492A4-64E4-6CB4-27B3-3A5F5B106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ECC7B-5C70-2DA3-CD75-7020409B5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20EB91-28B5-8478-BA2F-39E4BCACD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745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45A31-D7AE-4D9B-D9E9-7560FF479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7A364-0442-76EE-E1F9-D0496E6F5E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B6BC2F-3E0D-C804-0D28-859A0609B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B24F67-179F-C525-7E9D-02D1A9028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2BC6B0-E7B9-2BA9-002A-EFF1B4B98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F9CF9F-D1FF-8A89-DA9D-A60E0C085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365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8FF6C-6ADA-7B11-7FC6-25C81E209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4F7E18-559B-8F2A-0AB0-9C487B412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4EAAB-D397-1F9A-5DE8-D5B641D7A1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4251AE-FF89-791B-4FEC-D8FB653A81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E4D78C-F7DD-2649-D709-CCD0508009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C053A1-9378-5AF2-89D6-234986C30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6BA091-3D16-5DEB-F6BC-D83BBB625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23E7D9-CAEF-A073-9AAF-CE4FE0807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765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19A63-95ED-A98C-F918-85397A332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9C52BE-244C-53D1-4C91-ECA98FE00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8D9D1E-AAC8-65D0-3EF0-FDBD2D94E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8047C2-449D-A45B-10B8-064DC69D1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0170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FD4DE3-730F-750B-31F5-8CB70081E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107C09-49A0-6289-034A-9D150B8F2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23A585-C273-A19A-527F-451677843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5486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136AE-1B76-6418-2016-9E818492F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A815C-4D42-2F1D-6215-3AF12DAFF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A970B-70CE-D918-DCFE-D125071E7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E85B40-F34E-E406-C0F4-1569D1B58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F7D666-4CEC-2B5A-B591-6F8ED3A39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C25608-4D9F-8E55-5630-030C0D25C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869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7C348-7E33-A26B-762A-61B21F9A7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0924CB-43D5-183D-D597-FCCD81821F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305088-0CEE-D37A-1D6D-7CEBE5C2A7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B9C925-ADD7-2D7E-58C9-65BDE145F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F4D5B0-0594-2A57-8D21-54DD5B6B0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B37FEA-9E97-1104-84C2-50F317ABD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12228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253E4-3E92-0767-446C-8F07381B5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A822BE-E790-0EFB-AA86-D7D5E4EAA3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D7BD5A-3E42-1EF4-B48D-F34BB9BFC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F4C0A-E1A2-B73F-5AF3-767424854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4D777F-83E5-B737-F442-03802E704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966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8F26FC-B55E-6AEB-8B5F-6F67637615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8FC80E-A6A0-F60D-D68F-9FCD8D91D5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059D9-5623-CF95-3D33-B95037CFE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ABBD4-710A-B8B1-B4E7-8B0BEE740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5D2252-F75B-623B-884A-242CC634C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531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CC27C8-D2D0-AF0E-BF49-FE14E186F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063B85-A1F9-4EFB-0446-60F5F5652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8BD51-A271-2FE7-76EC-E36096AAB8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B3B13-A404-4D7B-AF8C-D4E90A168B8A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D53E36-4ABB-DDC0-5CAF-44F3F0A19E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480D3F-AA42-F580-3AFF-23908B33F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059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youtube.com/watch?v=2PeW8ZpoVUU&amp;t=2s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19.jpeg"/><Relationship Id="rId3" Type="http://schemas.openxmlformats.org/officeDocument/2006/relationships/hyperlink" Target="https://safetyon.com/about" TargetMode="External"/><Relationship Id="rId7" Type="http://schemas.openxmlformats.org/officeDocument/2006/relationships/image" Target="../media/image14.png"/><Relationship Id="rId12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svg"/><Relationship Id="rId11" Type="http://schemas.openxmlformats.org/officeDocument/2006/relationships/image" Target="../media/image17.svg"/><Relationship Id="rId5" Type="http://schemas.openxmlformats.org/officeDocument/2006/relationships/image" Target="../media/image12.pn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hyperlink" Target="https://safetyon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couple of people standing in front of windmills&#10;&#10;Description automatically generated">
            <a:extLst>
              <a:ext uri="{FF2B5EF4-FFF2-40B4-BE49-F238E27FC236}">
                <a16:creationId xmlns:a16="http://schemas.microsoft.com/office/drawing/2014/main" id="{CC3365DA-55E9-4DF9-9643-342EA187677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05" t="18985" r="8484" b="21667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D7E6EF-7785-BA13-322E-32DF7736E3CD}"/>
              </a:ext>
            </a:extLst>
          </p:cNvPr>
          <p:cNvSpPr txBox="1"/>
          <p:nvPr/>
        </p:nvSpPr>
        <p:spPr>
          <a:xfrm>
            <a:off x="6921106" y="2458409"/>
            <a:ext cx="4874029" cy="3108543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GB" sz="2800" b="1" kern="100" dirty="0">
                <a:solidFill>
                  <a:schemeClr val="bg1"/>
                </a:solidFill>
                <a:highlight>
                  <a:srgbClr val="108573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Stand Up For Safety Week is dedicated to creating time to discuss hazards working onshore and preventative measures that could be taken to reduce risk to health and safety</a:t>
            </a:r>
            <a:r>
              <a:rPr lang="en-GB" sz="2400" b="1" kern="100" dirty="0">
                <a:solidFill>
                  <a:schemeClr val="bg1"/>
                </a:solidFill>
                <a:highlight>
                  <a:srgbClr val="108573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5" name="Picture 4" descr="A logo with green and white text&#10;&#10;Description automatically generated">
            <a:extLst>
              <a:ext uri="{FF2B5EF4-FFF2-40B4-BE49-F238E27FC236}">
                <a16:creationId xmlns:a16="http://schemas.microsoft.com/office/drawing/2014/main" id="{BE302B92-5D5E-A1B2-31AA-1E3962AF56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969" y="-1"/>
            <a:ext cx="2267031" cy="159789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8AC560-5104-D6EA-D222-525761F9B56A}"/>
              </a:ext>
            </a:extLst>
          </p:cNvPr>
          <p:cNvSpPr txBox="1"/>
          <p:nvPr/>
        </p:nvSpPr>
        <p:spPr>
          <a:xfrm>
            <a:off x="3048" y="351753"/>
            <a:ext cx="121889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for being part of 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 Up For Safety Week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925F72C-7191-1F68-0C1F-327D2ABFD3E2}"/>
              </a:ext>
            </a:extLst>
          </p:cNvPr>
          <p:cNvSpPr/>
          <p:nvPr/>
        </p:nvSpPr>
        <p:spPr>
          <a:xfrm>
            <a:off x="0" y="5756855"/>
            <a:ext cx="5772150" cy="782793"/>
          </a:xfrm>
          <a:prstGeom prst="roundRect">
            <a:avLst>
              <a:gd name="adj" fmla="val 8889"/>
            </a:avLst>
          </a:prstGeom>
          <a:solidFill>
            <a:srgbClr val="1086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Stand </a:t>
            </a:r>
            <a:r>
              <a:rPr lang="en-US" sz="3400" b="1" dirty="0">
                <a:solidFill>
                  <a:srgbClr val="8EBF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 For Safety Week</a:t>
            </a:r>
          </a:p>
        </p:txBody>
      </p:sp>
    </p:spTree>
    <p:extLst>
      <p:ext uri="{BB962C8B-B14F-4D97-AF65-F5344CB8AC3E}">
        <p14:creationId xmlns:p14="http://schemas.microsoft.com/office/powerpoint/2010/main" val="1487747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34AD4D21-DB60-4D72-11B9-E80F6E9CF774}"/>
              </a:ext>
            </a:extLst>
          </p:cNvPr>
          <p:cNvSpPr txBox="1"/>
          <p:nvPr/>
        </p:nvSpPr>
        <p:spPr>
          <a:xfrm>
            <a:off x="10144760" y="1819277"/>
            <a:ext cx="2072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chemeClr val="bg1"/>
                </a:solidFill>
              </a:rPr>
              <a:t>In partnership with: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7C82D4-F356-2E38-7879-D6E93B096991}"/>
              </a:ext>
            </a:extLst>
          </p:cNvPr>
          <p:cNvSpPr txBox="1"/>
          <p:nvPr/>
        </p:nvSpPr>
        <p:spPr>
          <a:xfrm>
            <a:off x="7994" y="200054"/>
            <a:ext cx="1218400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SUFS Briefing Pack:</a:t>
            </a:r>
          </a:p>
          <a:p>
            <a:pPr algn="ctr"/>
            <a:r>
              <a:rPr lang="en-US" sz="3400" b="1" dirty="0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Factors video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69994D2C-7E38-711D-7BBB-1A50FC2465A4}"/>
              </a:ext>
            </a:extLst>
          </p:cNvPr>
          <p:cNvSpPr/>
          <p:nvPr/>
        </p:nvSpPr>
        <p:spPr>
          <a:xfrm>
            <a:off x="-4930" y="1931836"/>
            <a:ext cx="3546620" cy="2324926"/>
          </a:xfrm>
          <a:prstGeom prst="roundRect">
            <a:avLst>
              <a:gd name="adj" fmla="val 2060"/>
            </a:avLst>
          </a:prstGeom>
          <a:solidFill>
            <a:srgbClr val="64B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0188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for taking time out to Stand Up For Safety. </a:t>
            </a:r>
          </a:p>
          <a:p>
            <a:pPr marL="230188"/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0188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theme of this year’s Stand Up For Safety is Human Factors. </a:t>
            </a:r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9F184458-2E4B-822B-81C3-AD7E58FEF895}"/>
              </a:ext>
            </a:extLst>
          </p:cNvPr>
          <p:cNvSpPr/>
          <p:nvPr/>
        </p:nvSpPr>
        <p:spPr>
          <a:xfrm rot="5400000">
            <a:off x="3309498" y="2411359"/>
            <a:ext cx="2324926" cy="1410692"/>
          </a:xfrm>
          <a:prstGeom prst="homePlate">
            <a:avLst/>
          </a:prstGeom>
          <a:solidFill>
            <a:srgbClr val="64B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12700"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this session: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F325D1C-25CA-F34B-19E8-BF47D1DF9279}"/>
              </a:ext>
            </a:extLst>
          </p:cNvPr>
          <p:cNvGrpSpPr/>
          <p:nvPr/>
        </p:nvGrpSpPr>
        <p:grpSpPr>
          <a:xfrm>
            <a:off x="1377518" y="4475733"/>
            <a:ext cx="8102395" cy="1833920"/>
            <a:chOff x="4550084" y="4425710"/>
            <a:chExt cx="7233534" cy="1648455"/>
          </a:xfrm>
          <a:solidFill>
            <a:srgbClr val="108573"/>
          </a:solidFill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2FFDA4B-CF23-3516-A8A7-696FBD7B1FEF}"/>
                </a:ext>
              </a:extLst>
            </p:cNvPr>
            <p:cNvGrpSpPr/>
            <p:nvPr/>
          </p:nvGrpSpPr>
          <p:grpSpPr>
            <a:xfrm>
              <a:off x="4550084" y="4425710"/>
              <a:ext cx="3491178" cy="1620000"/>
              <a:chOff x="6096000" y="2955473"/>
              <a:chExt cx="3491178" cy="1620000"/>
            </a:xfrm>
            <a:grpFill/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624BEAEC-4304-7C1B-E225-C983F53C820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96000" y="2955473"/>
                <a:ext cx="1620000" cy="162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Intro to Human Factors </a:t>
                </a:r>
                <a:endParaRPr lang="en-GB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41B19661-6155-D590-B1DC-F07479ACAB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967178" y="2955473"/>
                <a:ext cx="1620000" cy="162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Human Factors video</a:t>
                </a:r>
                <a:endParaRPr lang="en-GB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91B0E61-55B6-CE68-7F67-9996244CF0BA}"/>
                </a:ext>
              </a:extLst>
            </p:cNvPr>
            <p:cNvGrpSpPr/>
            <p:nvPr/>
          </p:nvGrpSpPr>
          <p:grpSpPr>
            <a:xfrm>
              <a:off x="8292440" y="4454165"/>
              <a:ext cx="3491178" cy="1620000"/>
              <a:chOff x="6096000" y="4714061"/>
              <a:chExt cx="3491178" cy="1620000"/>
            </a:xfrm>
            <a:grpFill/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A3FBE505-A147-DB71-583A-3D82AE991A1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96000" y="4714061"/>
                <a:ext cx="1620000" cy="162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Discussion questions</a:t>
                </a:r>
                <a:endParaRPr lang="en-GB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AF5F6B9D-DF02-1355-30C5-D4BB5C7DB3A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967178" y="4714061"/>
                <a:ext cx="1620000" cy="162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Links to additional resources</a:t>
                </a:r>
                <a:endParaRPr lang="en-GB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3" name="Picture 2" descr="A wind turbines in a field with Codrington Wind Farm in the background&#10;&#10;AI-generated content may be incorrect.">
            <a:extLst>
              <a:ext uri="{FF2B5EF4-FFF2-40B4-BE49-F238E27FC236}">
                <a16:creationId xmlns:a16="http://schemas.microsoft.com/office/drawing/2014/main" id="{FF207838-19C9-D923-340E-EEF8FB3693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232" y="1954242"/>
            <a:ext cx="2628000" cy="1740795"/>
          </a:xfrm>
          <a:prstGeom prst="roundRect">
            <a:avLst>
              <a:gd name="adj" fmla="val 3159"/>
            </a:avLst>
          </a:prstGeom>
        </p:spPr>
      </p:pic>
      <p:pic>
        <p:nvPicPr>
          <p:cNvPr id="6" name="Picture 5" descr="A person wearing a safety vest and helmet&#10;&#10;AI-generated content may be incorrect.">
            <a:extLst>
              <a:ext uri="{FF2B5EF4-FFF2-40B4-BE49-F238E27FC236}">
                <a16:creationId xmlns:a16="http://schemas.microsoft.com/office/drawing/2014/main" id="{A68913CE-C6D7-AD1D-18C2-37CF4232E3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791" y="1954241"/>
            <a:ext cx="2598244" cy="1728000"/>
          </a:xfrm>
          <a:prstGeom prst="roundRect">
            <a:avLst>
              <a:gd name="adj" fmla="val 3213"/>
            </a:avLst>
          </a:prstGeom>
        </p:spPr>
      </p:pic>
    </p:spTree>
    <p:extLst>
      <p:ext uri="{BB962C8B-B14F-4D97-AF65-F5344CB8AC3E}">
        <p14:creationId xmlns:p14="http://schemas.microsoft.com/office/powerpoint/2010/main" val="836599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96E2C-E3FF-669E-CBC9-D894E4703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2DFAB1E-884D-AD68-684A-E49A81D286C9}"/>
              </a:ext>
            </a:extLst>
          </p:cNvPr>
          <p:cNvSpPr/>
          <p:nvPr/>
        </p:nvSpPr>
        <p:spPr>
          <a:xfrm>
            <a:off x="4129544" y="3589047"/>
            <a:ext cx="3420000" cy="2645444"/>
          </a:xfrm>
          <a:prstGeom prst="rect">
            <a:avLst/>
          </a:prstGeom>
          <a:solidFill>
            <a:srgbClr val="0A082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B340E5-E030-3264-29B9-87A81DE211E8}"/>
              </a:ext>
            </a:extLst>
          </p:cNvPr>
          <p:cNvSpPr txBox="1"/>
          <p:nvPr/>
        </p:nvSpPr>
        <p:spPr>
          <a:xfrm>
            <a:off x="9787943" y="6297769"/>
            <a:ext cx="2975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StandUpforSafety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BC94EA-9F9E-C310-11E3-0A41D9A62848}"/>
              </a:ext>
            </a:extLst>
          </p:cNvPr>
          <p:cNvSpPr txBox="1"/>
          <p:nvPr/>
        </p:nvSpPr>
        <p:spPr>
          <a:xfrm>
            <a:off x="466085" y="260557"/>
            <a:ext cx="943321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to Human Factors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0310E2FA-3464-BF08-6630-424ED80D6D5B}"/>
              </a:ext>
            </a:extLst>
          </p:cNvPr>
          <p:cNvSpPr/>
          <p:nvPr/>
        </p:nvSpPr>
        <p:spPr>
          <a:xfrm>
            <a:off x="354731" y="3589047"/>
            <a:ext cx="3494773" cy="2645444"/>
          </a:xfrm>
          <a:prstGeom prst="roundRect">
            <a:avLst>
              <a:gd name="adj" fmla="val 2060"/>
            </a:avLst>
          </a:prstGeom>
          <a:solidFill>
            <a:srgbClr val="8EBF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0188"/>
            <a:r>
              <a:rPr lang="en-US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psychological</a:t>
            </a:r>
            <a:r>
              <a:rPr lang="en-US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cultural</a:t>
            </a:r>
            <a:r>
              <a:rPr lang="en-US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behavioural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other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attributes </a:t>
            </a:r>
            <a:r>
              <a:rPr lang="en-US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influence decision-making</a:t>
            </a:r>
            <a:r>
              <a:rPr lang="en-US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the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flow of information </a:t>
            </a:r>
            <a:r>
              <a:rPr lang="en-US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the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interpretation of information </a:t>
            </a:r>
            <a:r>
              <a:rPr lang="en-US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individuals and groups.</a:t>
            </a:r>
          </a:p>
        </p:txBody>
      </p:sp>
      <p:sp>
        <p:nvSpPr>
          <p:cNvPr id="15" name="Pentagon 14">
            <a:extLst>
              <a:ext uri="{FF2B5EF4-FFF2-40B4-BE49-F238E27FC236}">
                <a16:creationId xmlns:a16="http://schemas.microsoft.com/office/drawing/2014/main" id="{CEEE4D2D-C939-00C2-77A8-B694C779F6E2}"/>
              </a:ext>
            </a:extLst>
          </p:cNvPr>
          <p:cNvSpPr/>
          <p:nvPr/>
        </p:nvSpPr>
        <p:spPr>
          <a:xfrm rot="5400000">
            <a:off x="1254286" y="794097"/>
            <a:ext cx="1735347" cy="3534458"/>
          </a:xfrm>
          <a:prstGeom prst="homePlate">
            <a:avLst/>
          </a:prstGeom>
          <a:solidFill>
            <a:srgbClr val="64B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50800"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 we mean by “Human Factors?”</a:t>
            </a:r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FB0BBDE0-5C77-25C5-11F4-DFA8D362ED2A}"/>
              </a:ext>
            </a:extLst>
          </p:cNvPr>
          <p:cNvSpPr/>
          <p:nvPr/>
        </p:nvSpPr>
        <p:spPr>
          <a:xfrm rot="5400000">
            <a:off x="4972895" y="850302"/>
            <a:ext cx="1735347" cy="3422049"/>
          </a:xfrm>
          <a:prstGeom prst="homePlate">
            <a:avLst/>
          </a:prstGeom>
          <a:solidFill>
            <a:srgbClr val="64B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12700"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 let’s take a look at the Energy Institute video, </a:t>
            </a:r>
          </a:p>
          <a:p>
            <a:pPr marL="12700" algn="ctr"/>
            <a:r>
              <a:rPr lang="en-US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Factors in Five Minutes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80028CB-9463-0F7D-DFA6-ECB78C5E968B}"/>
              </a:ext>
            </a:extLst>
          </p:cNvPr>
          <p:cNvSpPr>
            <a:spLocks noChangeAspect="1"/>
          </p:cNvSpPr>
          <p:nvPr/>
        </p:nvSpPr>
        <p:spPr>
          <a:xfrm>
            <a:off x="7829582" y="3633769"/>
            <a:ext cx="2573468" cy="2556000"/>
          </a:xfrm>
          <a:prstGeom prst="ellipse">
            <a:avLst/>
          </a:prstGeom>
          <a:solidFill>
            <a:srgbClr val="64B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Afterwards, we will consider some discussion questions.</a:t>
            </a:r>
          </a:p>
        </p:txBody>
      </p:sp>
      <p:pic>
        <p:nvPicPr>
          <p:cNvPr id="3" name="Picture 2" descr="A white text on a blue background&#10;&#10;AI-generated content may be incorrect.">
            <a:hlinkClick r:id="rId2"/>
            <a:extLst>
              <a:ext uri="{FF2B5EF4-FFF2-40B4-BE49-F238E27FC236}">
                <a16:creationId xmlns:a16="http://schemas.microsoft.com/office/drawing/2014/main" id="{80E2EA08-62E3-3519-5750-942C3ACDF4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543" y="3589047"/>
            <a:ext cx="3419999" cy="177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293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7CC57E-7899-EA96-C0D6-824DD81712BF}"/>
              </a:ext>
            </a:extLst>
          </p:cNvPr>
          <p:cNvSpPr txBox="1"/>
          <p:nvPr/>
        </p:nvSpPr>
        <p:spPr>
          <a:xfrm>
            <a:off x="0" y="89888"/>
            <a:ext cx="12192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to talk - Leadership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32FDD2-B518-1557-16EC-99F8FDABEC7C}"/>
              </a:ext>
            </a:extLst>
          </p:cNvPr>
          <p:cNvGrpSpPr>
            <a:grpSpLocks noChangeAspect="1"/>
          </p:cNvGrpSpPr>
          <p:nvPr/>
        </p:nvGrpSpPr>
        <p:grpSpPr>
          <a:xfrm>
            <a:off x="1008448" y="1339087"/>
            <a:ext cx="10175104" cy="5076000"/>
            <a:chOff x="509093" y="1442117"/>
            <a:chExt cx="9350883" cy="466482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5976441-5E66-796A-09C5-6124E66507D1}"/>
                </a:ext>
              </a:extLst>
            </p:cNvPr>
            <p:cNvSpPr txBox="1"/>
            <p:nvPr/>
          </p:nvSpPr>
          <p:spPr>
            <a:xfrm>
              <a:off x="2091023" y="3718017"/>
              <a:ext cx="1703226" cy="3004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  <a:spcAft>
                  <a:spcPts val="900"/>
                </a:spcAft>
                <a:buSzPts val="1000"/>
                <a:tabLst>
                  <a:tab pos="457200" algn="l"/>
                </a:tabLst>
              </a:pPr>
              <a:endParaRPr lang="en-GB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E87C13AD-C3E3-BE65-3025-B50ECD5606C9}"/>
                </a:ext>
              </a:extLst>
            </p:cNvPr>
            <p:cNvGrpSpPr/>
            <p:nvPr/>
          </p:nvGrpSpPr>
          <p:grpSpPr>
            <a:xfrm>
              <a:off x="509093" y="2085889"/>
              <a:ext cx="1703226" cy="2601093"/>
              <a:chOff x="132381" y="2169776"/>
              <a:chExt cx="1703226" cy="2601093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2556BD2-B969-00EC-2B2C-CF545A7A1624}"/>
                  </a:ext>
                </a:extLst>
              </p:cNvPr>
              <p:cNvSpPr txBox="1"/>
              <p:nvPr/>
            </p:nvSpPr>
            <p:spPr>
              <a:xfrm>
                <a:off x="132381" y="2739159"/>
                <a:ext cx="1703226" cy="2031710"/>
              </a:xfrm>
              <a:prstGeom prst="rect">
                <a:avLst/>
              </a:prstGeom>
              <a:solidFill>
                <a:srgbClr val="108573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rgbClr val="9AC33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DESIGN</a:t>
                </a:r>
              </a:p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How can we design jobs, equipment, and procedures to fit human capabilities (ergonomics) rather than forcing people to adapt?</a:t>
                </a: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C7437F05-C2F2-502E-A7A5-55CB3C4518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0739" y="2169776"/>
                <a:ext cx="0" cy="569383"/>
              </a:xfrm>
              <a:prstGeom prst="line">
                <a:avLst/>
              </a:prstGeom>
              <a:solidFill>
                <a:srgbClr val="92D050"/>
              </a:solidFill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3EB62544-C522-719F-A9A3-F699A54EE8A7}"/>
                </a:ext>
              </a:extLst>
            </p:cNvPr>
            <p:cNvGrpSpPr/>
            <p:nvPr/>
          </p:nvGrpSpPr>
          <p:grpSpPr>
            <a:xfrm>
              <a:off x="4174103" y="1496597"/>
              <a:ext cx="1797123" cy="3190818"/>
              <a:chOff x="6275684" y="1580051"/>
              <a:chExt cx="1797123" cy="3190818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DB4B852-A421-DD04-AADF-E0114F58FB8F}"/>
                  </a:ext>
                </a:extLst>
              </p:cNvPr>
              <p:cNvSpPr txBox="1"/>
              <p:nvPr/>
            </p:nvSpPr>
            <p:spPr>
              <a:xfrm>
                <a:off x="6275684" y="2739159"/>
                <a:ext cx="1797123" cy="2031710"/>
              </a:xfrm>
              <a:prstGeom prst="rect">
                <a:avLst/>
              </a:prstGeom>
              <a:solidFill>
                <a:srgbClr val="108573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rgbClr val="9AC33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SYSTEMS</a:t>
                </a:r>
              </a:p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What supports or systems could we implement to make complex tasks safer and reduce reliance on perfect performance?</a:t>
                </a:r>
              </a:p>
            </p:txBody>
          </p: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2CCBD2AF-C585-730A-E4DB-609293E01DC0}"/>
                  </a:ext>
                </a:extLst>
              </p:cNvPr>
              <p:cNvGrpSpPr/>
              <p:nvPr/>
            </p:nvGrpSpPr>
            <p:grpSpPr>
              <a:xfrm>
                <a:off x="6807694" y="1580051"/>
                <a:ext cx="720000" cy="1162756"/>
                <a:chOff x="1068947" y="1551435"/>
                <a:chExt cx="805585" cy="1401576"/>
              </a:xfrm>
              <a:solidFill>
                <a:srgbClr val="92D050"/>
              </a:solidFill>
            </p:grpSpPr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A7EB17E4-E2C5-5081-E390-E683C33C893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068947" y="1551435"/>
                  <a:ext cx="805585" cy="86788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:endParaRPr lang="en-GB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B7972997-E5F1-3954-A70A-02636A661B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82947" y="2266682"/>
                  <a:ext cx="0" cy="686329"/>
                </a:xfrm>
                <a:prstGeom prst="line">
                  <a:avLst/>
                </a:prstGeom>
                <a:grpFill/>
                <a:ln w="38100">
                  <a:solidFill>
                    <a:srgbClr val="92D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BBA4DB19-A016-35E0-0F43-D0438D1F8719}"/>
                </a:ext>
              </a:extLst>
            </p:cNvPr>
            <p:cNvGrpSpPr/>
            <p:nvPr/>
          </p:nvGrpSpPr>
          <p:grpSpPr>
            <a:xfrm>
              <a:off x="6111685" y="1488187"/>
              <a:ext cx="1703226" cy="3190819"/>
              <a:chOff x="10444683" y="1580051"/>
              <a:chExt cx="1703226" cy="3190819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71EEA31-C24B-3876-E7B0-71B9D542E3A0}"/>
                  </a:ext>
                </a:extLst>
              </p:cNvPr>
              <p:cNvSpPr txBox="1"/>
              <p:nvPr/>
            </p:nvSpPr>
            <p:spPr>
              <a:xfrm>
                <a:off x="10444683" y="2739160"/>
                <a:ext cx="1703226" cy="2031710"/>
              </a:xfrm>
              <a:prstGeom prst="rect">
                <a:avLst/>
              </a:prstGeom>
              <a:solidFill>
                <a:srgbClr val="108573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rgbClr val="9AC33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LEADERSHIP</a:t>
                </a:r>
              </a:p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What role does leadership play in creating an environment where human factors are managed effectively?</a:t>
                </a:r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88E0D22B-67C2-8D0A-96C5-C58535135F5A}"/>
                  </a:ext>
                </a:extLst>
              </p:cNvPr>
              <p:cNvGrpSpPr/>
              <p:nvPr/>
            </p:nvGrpSpPr>
            <p:grpSpPr>
              <a:xfrm>
                <a:off x="10936296" y="1580051"/>
                <a:ext cx="720000" cy="1162756"/>
                <a:chOff x="1068947" y="1551435"/>
                <a:chExt cx="805585" cy="1401576"/>
              </a:xfrm>
              <a:solidFill>
                <a:srgbClr val="92D050"/>
              </a:solidFill>
            </p:grpSpPr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180B1652-FD97-23E3-5246-FEFB074ACA0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068947" y="1551435"/>
                  <a:ext cx="805585" cy="86788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:endParaRPr lang="en-GB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CA28817F-5890-1F8B-871D-D81A521464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82947" y="2266682"/>
                  <a:ext cx="0" cy="686329"/>
                </a:xfrm>
                <a:prstGeom prst="line">
                  <a:avLst/>
                </a:prstGeom>
                <a:grpFill/>
                <a:ln w="38100">
                  <a:solidFill>
                    <a:srgbClr val="92D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7BD247AC-82EE-160D-3029-129D77112CA0}"/>
                </a:ext>
              </a:extLst>
            </p:cNvPr>
            <p:cNvGrpSpPr/>
            <p:nvPr/>
          </p:nvGrpSpPr>
          <p:grpSpPr>
            <a:xfrm>
              <a:off x="2341598" y="1484541"/>
              <a:ext cx="1703226" cy="3194465"/>
              <a:chOff x="2200582" y="1568056"/>
              <a:chExt cx="1703226" cy="3194465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3D27625-BA46-9563-DD3D-DCAD6E65AF82}"/>
                  </a:ext>
                </a:extLst>
              </p:cNvPr>
              <p:cNvSpPr txBox="1"/>
              <p:nvPr/>
            </p:nvSpPr>
            <p:spPr>
              <a:xfrm>
                <a:off x="2200582" y="2730811"/>
                <a:ext cx="1703226" cy="2031710"/>
              </a:xfrm>
              <a:prstGeom prst="rect">
                <a:avLst/>
              </a:prstGeom>
              <a:solidFill>
                <a:srgbClr val="108573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rgbClr val="9AC33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TRAINING</a:t>
                </a:r>
              </a:p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How can we better train and support workers to manage their own human factors (e.g., stress management, fatigue awareness)?</a:t>
                </a:r>
              </a:p>
            </p:txBody>
          </p: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F230C02D-9FF5-B2F3-FE78-D8DC5D5535EA}"/>
                  </a:ext>
                </a:extLst>
              </p:cNvPr>
              <p:cNvGrpSpPr/>
              <p:nvPr/>
            </p:nvGrpSpPr>
            <p:grpSpPr>
              <a:xfrm>
                <a:off x="2653642" y="1568056"/>
                <a:ext cx="720000" cy="1162756"/>
                <a:chOff x="1068947" y="1551435"/>
                <a:chExt cx="805585" cy="1401576"/>
              </a:xfrm>
              <a:solidFill>
                <a:srgbClr val="92D050"/>
              </a:solidFill>
            </p:grpSpPr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4CF24755-70D9-5145-0B62-E79EB32DC41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068947" y="1551435"/>
                  <a:ext cx="805585" cy="86788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:endParaRPr lang="en-GB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DBB6AD68-50A2-9699-30CD-2B3579D9EE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82947" y="2266682"/>
                  <a:ext cx="0" cy="686329"/>
                </a:xfrm>
                <a:prstGeom prst="line">
                  <a:avLst/>
                </a:prstGeom>
                <a:grpFill/>
                <a:ln w="38100">
                  <a:solidFill>
                    <a:srgbClr val="92D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80" name="Graphic 79" descr="Chat outline">
              <a:extLst>
                <a:ext uri="{FF2B5EF4-FFF2-40B4-BE49-F238E27FC236}">
                  <a16:creationId xmlns:a16="http://schemas.microsoft.com/office/drawing/2014/main" id="{F3127842-6F53-9D37-087F-85E545E64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37930" y="1536392"/>
              <a:ext cx="615554" cy="615554"/>
            </a:xfrm>
            <a:prstGeom prst="rect">
              <a:avLst/>
            </a:prstGeom>
          </p:spPr>
        </p:pic>
        <p:pic>
          <p:nvPicPr>
            <p:cNvPr id="82" name="Graphic 81" descr="Chat outline">
              <a:extLst>
                <a:ext uri="{FF2B5EF4-FFF2-40B4-BE49-F238E27FC236}">
                  <a16:creationId xmlns:a16="http://schemas.microsoft.com/office/drawing/2014/main" id="{F513856C-8A34-8C7B-29C0-409AAAC023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764887" y="1548820"/>
              <a:ext cx="615554" cy="615554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5D813F4-2370-F78A-7617-56DAA9C011A6}"/>
                </a:ext>
              </a:extLst>
            </p:cNvPr>
            <p:cNvSpPr txBox="1"/>
            <p:nvPr/>
          </p:nvSpPr>
          <p:spPr>
            <a:xfrm>
              <a:off x="7942587" y="2650943"/>
              <a:ext cx="1917389" cy="3456000"/>
            </a:xfrm>
            <a:prstGeom prst="rect">
              <a:avLst/>
            </a:prstGeom>
            <a:solidFill>
              <a:srgbClr val="108573"/>
            </a:solidFill>
          </p:spPr>
          <p:txBody>
            <a:bodyPr wrap="square">
              <a:spAutoFit/>
            </a:bodyPr>
            <a:lstStyle/>
            <a:p>
              <a:pPr lvl="0">
                <a:lnSpc>
                  <a:spcPts val="1800"/>
                </a:lnSpc>
                <a:spcAft>
                  <a:spcPts val="900"/>
                </a:spcAft>
                <a:buSzPts val="1000"/>
                <a:tabLst>
                  <a:tab pos="457200" algn="l"/>
                </a:tabLst>
              </a:pPr>
              <a:r>
                <a:rPr lang="en-GB" sz="1200" b="1" dirty="0">
                  <a:solidFill>
                    <a:srgbClr val="9AC33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REPORTING</a:t>
              </a:r>
            </a:p>
            <a:p>
              <a:pPr lvl="0">
                <a:lnSpc>
                  <a:spcPts val="1800"/>
                </a:lnSpc>
                <a:spcAft>
                  <a:spcPts val="900"/>
                </a:spcAft>
                <a:buSzPts val="1000"/>
                <a:tabLst>
                  <a:tab pos="457200" algn="l"/>
                </a:tabLst>
              </a:pPr>
              <a:r>
                <a: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And, when an incident happens, are we asking:</a:t>
              </a:r>
            </a:p>
            <a:p>
              <a:pPr marL="171450" lvl="0" indent="-171450">
                <a:lnSpc>
                  <a:spcPts val="1800"/>
                </a:lnSpc>
                <a:spcAft>
                  <a:spcPts val="900"/>
                </a:spcAft>
                <a:buSzPts val="1000"/>
                <a:buFont typeface="Arial" panose="020B0604020202020204" pitchFamily="34" charset="0"/>
                <a:buChar char="•"/>
                <a:tabLst>
                  <a:tab pos="457200" algn="l"/>
                </a:tabLst>
              </a:pPr>
              <a:r>
                <a: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Why the human factors existed, not just what happened?</a:t>
              </a:r>
            </a:p>
            <a:p>
              <a:pPr marL="171450" indent="-171450">
                <a:lnSpc>
                  <a:spcPts val="1800"/>
                </a:lnSpc>
                <a:spcAft>
                  <a:spcPts val="900"/>
                </a:spcAft>
                <a:buSzPts val="1000"/>
                <a:buFont typeface="Arial" panose="020B0604020202020204" pitchFamily="34" charset="0"/>
                <a:buChar char="•"/>
                <a:tabLst>
                  <a:tab pos="457200" algn="l"/>
                </a:tabLst>
              </a:pPr>
              <a:r>
                <a: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How does our safety culture either encourage or discourage reporting issues and speaking up? </a:t>
              </a:r>
            </a:p>
            <a:p>
              <a:pPr lvl="0">
                <a:lnSpc>
                  <a:spcPts val="1800"/>
                </a:lnSpc>
                <a:spcAft>
                  <a:spcPts val="900"/>
                </a:spcAft>
                <a:buSzPts val="1000"/>
                <a:tabLst>
                  <a:tab pos="457200" algn="l"/>
                </a:tabLst>
              </a:pP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3FB34F1-31CD-1820-1FA1-E9E142C5E0F9}"/>
                </a:ext>
              </a:extLst>
            </p:cNvPr>
            <p:cNvCxnSpPr>
              <a:cxnSpLocks/>
            </p:cNvCxnSpPr>
            <p:nvPr/>
          </p:nvCxnSpPr>
          <p:spPr>
            <a:xfrm>
              <a:off x="8885465" y="2081560"/>
              <a:ext cx="0" cy="569383"/>
            </a:xfrm>
            <a:prstGeom prst="line">
              <a:avLst/>
            </a:prstGeom>
            <a:solidFill>
              <a:srgbClr val="92D050"/>
            </a:solidFill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55BA949-6F5D-FF90-D3E0-AD2A18E8CD1C}"/>
                </a:ext>
              </a:extLst>
            </p:cNvPr>
            <p:cNvGrpSpPr/>
            <p:nvPr/>
          </p:nvGrpSpPr>
          <p:grpSpPr>
            <a:xfrm>
              <a:off x="8510500" y="1496597"/>
              <a:ext cx="720000" cy="720000"/>
              <a:chOff x="7803731" y="4935153"/>
              <a:chExt cx="720000" cy="720000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E54A11EE-994D-E980-F82A-558E4BEFF26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803731" y="4935153"/>
                <a:ext cx="720000" cy="7200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en-GB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83" name="Graphic 82" descr="Chat outline">
                <a:extLst>
                  <a:ext uri="{FF2B5EF4-FFF2-40B4-BE49-F238E27FC236}">
                    <a16:creationId xmlns:a16="http://schemas.microsoft.com/office/drawing/2014/main" id="{EBBB3589-5226-30E2-2C23-BC729EF07C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855954" y="4987376"/>
                <a:ext cx="615554" cy="615554"/>
              </a:xfrm>
              <a:prstGeom prst="rect">
                <a:avLst/>
              </a:prstGeom>
            </p:spPr>
          </p:pic>
        </p:grp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2AD1BF1C-006B-FB23-806C-15FEFA5DA2D0}"/>
                </a:ext>
              </a:extLst>
            </p:cNvPr>
            <p:cNvSpPr>
              <a:spLocks/>
            </p:cNvSpPr>
            <p:nvPr/>
          </p:nvSpPr>
          <p:spPr>
            <a:xfrm>
              <a:off x="986055" y="1442117"/>
              <a:ext cx="720000" cy="720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7" name="Graphic 86" descr="Chat outline">
              <a:extLst>
                <a:ext uri="{FF2B5EF4-FFF2-40B4-BE49-F238E27FC236}">
                  <a16:creationId xmlns:a16="http://schemas.microsoft.com/office/drawing/2014/main" id="{C939D07C-35A7-B6C0-BA66-D5E6CF6A6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08081" y="1501200"/>
              <a:ext cx="634366" cy="634366"/>
            </a:xfrm>
            <a:prstGeom prst="rect">
              <a:avLst/>
            </a:prstGeom>
          </p:spPr>
        </p:pic>
        <p:pic>
          <p:nvPicPr>
            <p:cNvPr id="90" name="Graphic 89" descr="Chat outline">
              <a:extLst>
                <a:ext uri="{FF2B5EF4-FFF2-40B4-BE49-F238E27FC236}">
                  <a16:creationId xmlns:a16="http://schemas.microsoft.com/office/drawing/2014/main" id="{148BA168-CE71-5B3F-C0E5-06580FAA2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644195" y="1575275"/>
              <a:ext cx="612000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941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F0F79-B600-9490-E3CE-DDFF9B272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20322E-E639-EC48-E1F3-217B06492A87}"/>
              </a:ext>
            </a:extLst>
          </p:cNvPr>
          <p:cNvSpPr txBox="1"/>
          <p:nvPr/>
        </p:nvSpPr>
        <p:spPr>
          <a:xfrm>
            <a:off x="0" y="89888"/>
            <a:ext cx="12192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to talk – Operational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934CB5E-DB56-3A2D-7B87-33E1AC40884B}"/>
              </a:ext>
            </a:extLst>
          </p:cNvPr>
          <p:cNvGrpSpPr>
            <a:grpSpLocks noChangeAspect="1"/>
          </p:cNvGrpSpPr>
          <p:nvPr/>
        </p:nvGrpSpPr>
        <p:grpSpPr>
          <a:xfrm>
            <a:off x="1202941" y="1351965"/>
            <a:ext cx="9598153" cy="5076000"/>
            <a:chOff x="509093" y="1210297"/>
            <a:chExt cx="9348238" cy="494383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EEE7855-AC4A-E901-33E2-F347CA526CB5}"/>
                </a:ext>
              </a:extLst>
            </p:cNvPr>
            <p:cNvSpPr txBox="1"/>
            <p:nvPr/>
          </p:nvSpPr>
          <p:spPr>
            <a:xfrm>
              <a:off x="2091023" y="3486197"/>
              <a:ext cx="1703226" cy="3004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  <a:spcAft>
                  <a:spcPts val="900"/>
                </a:spcAft>
                <a:buSzPts val="1000"/>
                <a:tabLst>
                  <a:tab pos="457200" algn="l"/>
                </a:tabLst>
              </a:pPr>
              <a:endParaRPr lang="en-GB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1E78BA4B-7172-7D4E-E05B-CF79FA0ADE3C}"/>
                </a:ext>
              </a:extLst>
            </p:cNvPr>
            <p:cNvGrpSpPr/>
            <p:nvPr/>
          </p:nvGrpSpPr>
          <p:grpSpPr>
            <a:xfrm>
              <a:off x="509093" y="1854069"/>
              <a:ext cx="1703226" cy="1908596"/>
              <a:chOff x="132381" y="2169776"/>
              <a:chExt cx="1703226" cy="1908596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333EEE1-1FB0-7176-755F-F7C40A35CB87}"/>
                  </a:ext>
                </a:extLst>
              </p:cNvPr>
              <p:cNvSpPr txBox="1"/>
              <p:nvPr/>
            </p:nvSpPr>
            <p:spPr>
              <a:xfrm>
                <a:off x="132381" y="2739159"/>
                <a:ext cx="1703226" cy="1339213"/>
              </a:xfrm>
              <a:prstGeom prst="rect">
                <a:avLst/>
              </a:prstGeom>
              <a:solidFill>
                <a:srgbClr val="108573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rgbClr val="9AC33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TOP RISKS</a:t>
                </a:r>
              </a:p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What tasks in our workplace are most prone to human error, and why?</a:t>
                </a: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916D2AB1-80B1-457C-D375-E9A821954D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0739" y="2169776"/>
                <a:ext cx="0" cy="569383"/>
              </a:xfrm>
              <a:prstGeom prst="line">
                <a:avLst/>
              </a:prstGeom>
              <a:solidFill>
                <a:srgbClr val="92D050"/>
              </a:solidFill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75D15ED7-D5F7-0D04-7ADD-21E7F8B500C4}"/>
                </a:ext>
              </a:extLst>
            </p:cNvPr>
            <p:cNvGrpSpPr/>
            <p:nvPr/>
          </p:nvGrpSpPr>
          <p:grpSpPr>
            <a:xfrm>
              <a:off x="4174103" y="1243939"/>
              <a:ext cx="1703226" cy="3194465"/>
              <a:chOff x="4238133" y="1568056"/>
              <a:chExt cx="1703226" cy="3194465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DAF4E33-4AE9-509B-FDCD-08C315B4223D}"/>
                  </a:ext>
                </a:extLst>
              </p:cNvPr>
              <p:cNvSpPr txBox="1"/>
              <p:nvPr/>
            </p:nvSpPr>
            <p:spPr>
              <a:xfrm>
                <a:off x="4238133" y="2730811"/>
                <a:ext cx="1703226" cy="2031710"/>
              </a:xfrm>
              <a:prstGeom prst="rect">
                <a:avLst/>
              </a:prstGeom>
              <a:solidFill>
                <a:srgbClr val="108573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rgbClr val="9AC33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ENVIRONMENTAL</a:t>
                </a:r>
              </a:p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What are the key environmental (layout, tools) and organizational (shifts, workload) influences on our team's safety?</a:t>
                </a: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F69341F4-D78A-0517-1C50-6A598580958A}"/>
                  </a:ext>
                </a:extLst>
              </p:cNvPr>
              <p:cNvGrpSpPr/>
              <p:nvPr/>
            </p:nvGrpSpPr>
            <p:grpSpPr>
              <a:xfrm>
                <a:off x="4708548" y="1568056"/>
                <a:ext cx="720000" cy="1162756"/>
                <a:chOff x="1068947" y="1551435"/>
                <a:chExt cx="805585" cy="1401576"/>
              </a:xfrm>
              <a:solidFill>
                <a:srgbClr val="92D050"/>
              </a:solidFill>
            </p:grpSpPr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7E7C730C-0CCE-EBF1-FA9E-D33C0333B0B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068947" y="1551435"/>
                  <a:ext cx="805585" cy="86788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:endParaRPr lang="en-GB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B11D6C93-6518-9DE1-DFF1-4E90CC6F79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82947" y="2266682"/>
                  <a:ext cx="0" cy="686329"/>
                </a:xfrm>
                <a:prstGeom prst="line">
                  <a:avLst/>
                </a:prstGeom>
                <a:grpFill/>
                <a:ln w="38100">
                  <a:solidFill>
                    <a:srgbClr val="92D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7BF9477C-E492-0557-798B-0165783B791D}"/>
                </a:ext>
              </a:extLst>
            </p:cNvPr>
            <p:cNvGrpSpPr/>
            <p:nvPr/>
          </p:nvGrpSpPr>
          <p:grpSpPr>
            <a:xfrm>
              <a:off x="6006608" y="1252349"/>
              <a:ext cx="1797123" cy="2729153"/>
              <a:chOff x="6275684" y="1580051"/>
              <a:chExt cx="1797123" cy="2729153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4A120A7-2011-1D1F-7E16-DE9B28020B18}"/>
                  </a:ext>
                </a:extLst>
              </p:cNvPr>
              <p:cNvSpPr txBox="1"/>
              <p:nvPr/>
            </p:nvSpPr>
            <p:spPr>
              <a:xfrm>
                <a:off x="6275684" y="2739159"/>
                <a:ext cx="1797123" cy="1570045"/>
              </a:xfrm>
              <a:prstGeom prst="rect">
                <a:avLst/>
              </a:prstGeom>
              <a:solidFill>
                <a:srgbClr val="108573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rgbClr val="9AC33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CULTURE</a:t>
                </a:r>
              </a:p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Beyond rules, what cultural shifts are needed to make safety a shared, proactive value?</a:t>
                </a:r>
              </a:p>
            </p:txBody>
          </p: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0FE30E6C-8526-51A7-6117-B8418A160948}"/>
                  </a:ext>
                </a:extLst>
              </p:cNvPr>
              <p:cNvGrpSpPr/>
              <p:nvPr/>
            </p:nvGrpSpPr>
            <p:grpSpPr>
              <a:xfrm>
                <a:off x="6807694" y="1580051"/>
                <a:ext cx="720000" cy="1162756"/>
                <a:chOff x="1068947" y="1551435"/>
                <a:chExt cx="805585" cy="1401576"/>
              </a:xfrm>
              <a:solidFill>
                <a:srgbClr val="92D050"/>
              </a:solidFill>
            </p:grpSpPr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D20C289E-BCC3-6022-6345-70F660A6F18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068947" y="1551435"/>
                  <a:ext cx="805585" cy="86788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:endParaRPr lang="en-GB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AAF485A3-1C9E-51F8-4BF4-B92774FB30C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82947" y="2266682"/>
                  <a:ext cx="0" cy="686329"/>
                </a:xfrm>
                <a:prstGeom prst="line">
                  <a:avLst/>
                </a:prstGeom>
                <a:grpFill/>
                <a:ln w="38100">
                  <a:solidFill>
                    <a:srgbClr val="92D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2F6AA78B-9881-883F-C5BB-8052321A230F}"/>
                </a:ext>
              </a:extLst>
            </p:cNvPr>
            <p:cNvGrpSpPr/>
            <p:nvPr/>
          </p:nvGrpSpPr>
          <p:grpSpPr>
            <a:xfrm>
              <a:off x="2341598" y="1252721"/>
              <a:ext cx="1703226" cy="2963633"/>
              <a:chOff x="2200582" y="1568056"/>
              <a:chExt cx="1703226" cy="2963633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67FD641-D235-3163-55F2-005274DFF703}"/>
                  </a:ext>
                </a:extLst>
              </p:cNvPr>
              <p:cNvSpPr txBox="1"/>
              <p:nvPr/>
            </p:nvSpPr>
            <p:spPr>
              <a:xfrm>
                <a:off x="2200582" y="2730811"/>
                <a:ext cx="1703226" cy="1800878"/>
              </a:xfrm>
              <a:prstGeom prst="rect">
                <a:avLst/>
              </a:prstGeom>
              <a:solidFill>
                <a:srgbClr val="108573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rgbClr val="9AC33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FITNESS FOR WORK</a:t>
                </a:r>
              </a:p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How do factors like fatigue, stress, or distractions affect performance and safety here?</a:t>
                </a:r>
              </a:p>
            </p:txBody>
          </p: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B2FCF632-0F12-EA3E-1BDE-CDEB0325DB2B}"/>
                  </a:ext>
                </a:extLst>
              </p:cNvPr>
              <p:cNvGrpSpPr/>
              <p:nvPr/>
            </p:nvGrpSpPr>
            <p:grpSpPr>
              <a:xfrm>
                <a:off x="2653642" y="1568056"/>
                <a:ext cx="720000" cy="1162756"/>
                <a:chOff x="1068947" y="1551435"/>
                <a:chExt cx="805585" cy="1401576"/>
              </a:xfrm>
              <a:solidFill>
                <a:srgbClr val="92D050"/>
              </a:solidFill>
            </p:grpSpPr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D09008B8-D8B3-2F80-7855-6B7CEAE8505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068947" y="1551435"/>
                  <a:ext cx="805585" cy="86788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:endParaRPr lang="en-GB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2112F86C-B4C0-3C3B-C83F-6D7808D1FA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82947" y="2266682"/>
                  <a:ext cx="0" cy="686329"/>
                </a:xfrm>
                <a:prstGeom prst="line">
                  <a:avLst/>
                </a:prstGeom>
                <a:grpFill/>
                <a:ln w="38100">
                  <a:solidFill>
                    <a:srgbClr val="92D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80" name="Graphic 79" descr="Chat outline">
              <a:extLst>
                <a:ext uri="{FF2B5EF4-FFF2-40B4-BE49-F238E27FC236}">
                  <a16:creationId xmlns:a16="http://schemas.microsoft.com/office/drawing/2014/main" id="{6C137350-5A9A-0E92-65A4-A392F354B1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37930" y="1304572"/>
              <a:ext cx="615554" cy="615554"/>
            </a:xfrm>
            <a:prstGeom prst="rect">
              <a:avLst/>
            </a:prstGeom>
          </p:spPr>
        </p:pic>
        <p:pic>
          <p:nvPicPr>
            <p:cNvPr id="81" name="Graphic 80" descr="Chat outline">
              <a:extLst>
                <a:ext uri="{FF2B5EF4-FFF2-40B4-BE49-F238E27FC236}">
                  <a16:creationId xmlns:a16="http://schemas.microsoft.com/office/drawing/2014/main" id="{E3C8AC02-391A-333A-07D1-4C5A51ED45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706758" y="1329250"/>
              <a:ext cx="615554" cy="615554"/>
            </a:xfrm>
            <a:prstGeom prst="rect">
              <a:avLst/>
            </a:prstGeom>
          </p:spPr>
        </p:pic>
        <p:pic>
          <p:nvPicPr>
            <p:cNvPr id="82" name="Graphic 81" descr="Chat outline">
              <a:extLst>
                <a:ext uri="{FF2B5EF4-FFF2-40B4-BE49-F238E27FC236}">
                  <a16:creationId xmlns:a16="http://schemas.microsoft.com/office/drawing/2014/main" id="{AD21E3B3-7CBA-A0C6-AFFE-12A10B1B5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97392" y="1304572"/>
              <a:ext cx="615554" cy="615554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AE90861-62E2-6E92-12D1-2E140CF571D4}"/>
                </a:ext>
              </a:extLst>
            </p:cNvPr>
            <p:cNvGrpSpPr/>
            <p:nvPr/>
          </p:nvGrpSpPr>
          <p:grpSpPr>
            <a:xfrm>
              <a:off x="7939942" y="1243939"/>
              <a:ext cx="1917389" cy="4910190"/>
              <a:chOff x="9765518" y="1240292"/>
              <a:chExt cx="1917389" cy="4910190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28CD6CF-88AF-55AC-7D63-7B7289C52515}"/>
                  </a:ext>
                </a:extLst>
              </p:cNvPr>
              <p:cNvSpPr txBox="1"/>
              <p:nvPr/>
            </p:nvSpPr>
            <p:spPr>
              <a:xfrm>
                <a:off x="9765518" y="2406482"/>
                <a:ext cx="1917389" cy="3744000"/>
              </a:xfrm>
              <a:prstGeom prst="rect">
                <a:avLst/>
              </a:prstGeom>
              <a:solidFill>
                <a:srgbClr val="108573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rgbClr val="9AC33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REPORTING</a:t>
                </a:r>
              </a:p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And, when an incident happens, are we asking:</a:t>
                </a:r>
              </a:p>
              <a:p>
                <a:pPr marL="171450" indent="-171450">
                  <a:lnSpc>
                    <a:spcPts val="1800"/>
                  </a:lnSpc>
                  <a:spcAft>
                    <a:spcPts val="900"/>
                  </a:spcAft>
                  <a:buSzPts val="1000"/>
                  <a:buFont typeface="Arial" panose="020B0604020202020204" pitchFamily="34" charset="0"/>
                  <a:buChar char="•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Did recent changes (new equipment, policy, staffing) contribute to the event?</a:t>
                </a:r>
              </a:p>
              <a:p>
                <a:pPr marL="171450" indent="-171450">
                  <a:lnSpc>
                    <a:spcPts val="1800"/>
                  </a:lnSpc>
                  <a:spcAft>
                    <a:spcPts val="900"/>
                  </a:spcAft>
                  <a:buSzPts val="1000"/>
                  <a:buFont typeface="Arial" panose="020B0604020202020204" pitchFamily="34" charset="0"/>
                  <a:buChar char="•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Were management objectives clear, or did they create conflicting demands that increased risk? </a:t>
                </a:r>
              </a:p>
              <a:p>
                <a:pPr marL="171450" indent="-171450">
                  <a:lnSpc>
                    <a:spcPts val="1800"/>
                  </a:lnSpc>
                  <a:spcAft>
                    <a:spcPts val="900"/>
                  </a:spcAft>
                  <a:buSzPts val="1000"/>
                  <a:buFont typeface="Arial" panose="020B0604020202020204" pitchFamily="34" charset="0"/>
                  <a:buChar char="•"/>
                  <a:tabLst>
                    <a:tab pos="457200" algn="l"/>
                  </a:tabLst>
                </a:pPr>
                <a:endPara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E8AD10EC-CEA2-670F-C2FD-DC90E2A10D3D}"/>
                  </a:ext>
                </a:extLst>
              </p:cNvPr>
              <p:cNvGrpSpPr/>
              <p:nvPr/>
            </p:nvGrpSpPr>
            <p:grpSpPr>
              <a:xfrm>
                <a:off x="10364212" y="1240292"/>
                <a:ext cx="720000" cy="1162756"/>
                <a:chOff x="-4591913" y="5337723"/>
                <a:chExt cx="805585" cy="1401576"/>
              </a:xfrm>
              <a:solidFill>
                <a:srgbClr val="92D050"/>
              </a:solidFill>
            </p:grpSpPr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A10B736D-CC41-CFED-971C-7EC13640B5A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-4591913" y="5337723"/>
                  <a:ext cx="805585" cy="86788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:endParaRPr lang="en-GB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D8E05892-C719-CF33-C55F-1F571178027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4177913" y="6052970"/>
                  <a:ext cx="0" cy="686329"/>
                </a:xfrm>
                <a:prstGeom prst="line">
                  <a:avLst/>
                </a:prstGeom>
                <a:grpFill/>
                <a:ln w="38100">
                  <a:solidFill>
                    <a:srgbClr val="92D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83" name="Graphic 82" descr="Chat outline">
                <a:extLst>
                  <a:ext uri="{FF2B5EF4-FFF2-40B4-BE49-F238E27FC236}">
                    <a16:creationId xmlns:a16="http://schemas.microsoft.com/office/drawing/2014/main" id="{9C68190D-E456-5E09-15A4-157DA3DCD3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426452" y="1329250"/>
                <a:ext cx="615554" cy="615554"/>
              </a:xfrm>
              <a:prstGeom prst="rect">
                <a:avLst/>
              </a:prstGeom>
            </p:spPr>
          </p:pic>
        </p:grp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B0CD679E-749B-5376-1DC0-B827F9C75C0F}"/>
                </a:ext>
              </a:extLst>
            </p:cNvPr>
            <p:cNvSpPr>
              <a:spLocks/>
            </p:cNvSpPr>
            <p:nvPr/>
          </p:nvSpPr>
          <p:spPr>
            <a:xfrm>
              <a:off x="986055" y="1210297"/>
              <a:ext cx="720000" cy="720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7" name="Graphic 86" descr="Chat outline">
              <a:extLst>
                <a:ext uri="{FF2B5EF4-FFF2-40B4-BE49-F238E27FC236}">
                  <a16:creationId xmlns:a16="http://schemas.microsoft.com/office/drawing/2014/main" id="{A667485B-F01D-D90E-F705-4F3E7682A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08081" y="1269380"/>
              <a:ext cx="634366" cy="6343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76984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4739B29D-7811-947D-C572-DD0F587B2A32}"/>
              </a:ext>
            </a:extLst>
          </p:cNvPr>
          <p:cNvSpPr/>
          <p:nvPr/>
        </p:nvSpPr>
        <p:spPr>
          <a:xfrm>
            <a:off x="5082071" y="4910914"/>
            <a:ext cx="5947880" cy="1044000"/>
          </a:xfrm>
          <a:prstGeom prst="roundRect">
            <a:avLst>
              <a:gd name="adj" fmla="val 2060"/>
            </a:avLst>
          </a:prstGeom>
          <a:solidFill>
            <a:srgbClr val="64B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0188"/>
            <a:r>
              <a:rPr lang="en-US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Sign up for regular			updates on our work</a:t>
            </a:r>
          </a:p>
        </p:txBody>
      </p:sp>
      <p:sp>
        <p:nvSpPr>
          <p:cNvPr id="30" name="Rounded Rectangle 29">
            <a:hlinkClick r:id="rId3"/>
            <a:extLst>
              <a:ext uri="{FF2B5EF4-FFF2-40B4-BE49-F238E27FC236}">
                <a16:creationId xmlns:a16="http://schemas.microsoft.com/office/drawing/2014/main" id="{465BB03B-7F97-E6F7-5E99-B3BCBB3CA6D5}"/>
              </a:ext>
            </a:extLst>
          </p:cNvPr>
          <p:cNvSpPr/>
          <p:nvPr/>
        </p:nvSpPr>
        <p:spPr>
          <a:xfrm>
            <a:off x="0" y="3671090"/>
            <a:ext cx="7100887" cy="1040894"/>
          </a:xfrm>
          <a:prstGeom prst="roundRect">
            <a:avLst>
              <a:gd name="adj" fmla="val 2060"/>
            </a:avLst>
          </a:prstGeom>
          <a:solidFill>
            <a:srgbClr val="64B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0188"/>
            <a:r>
              <a:rPr lang="en-US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Get in touch:</a:t>
            </a:r>
          </a:p>
          <a:p>
            <a:pPr marL="230188"/>
            <a:r>
              <a:rPr lang="en-US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safetyon@energyinst.org</a:t>
            </a:r>
            <a:endParaRPr lang="en-US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 descr="A qr code with a few squares&#10;&#10;Description automatically generated">
            <a:extLst>
              <a:ext uri="{FF2B5EF4-FFF2-40B4-BE49-F238E27FC236}">
                <a16:creationId xmlns:a16="http://schemas.microsoft.com/office/drawing/2014/main" id="{9D92D64B-A11B-7139-829F-A2CA96B95A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912" y="1868243"/>
            <a:ext cx="1620000" cy="162000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C530671C-CA4F-E9A4-EFD3-2CB15F45F2D4}"/>
              </a:ext>
            </a:extLst>
          </p:cNvPr>
          <p:cNvGrpSpPr/>
          <p:nvPr/>
        </p:nvGrpSpPr>
        <p:grpSpPr>
          <a:xfrm>
            <a:off x="1" y="4854892"/>
            <a:ext cx="4843462" cy="1188000"/>
            <a:chOff x="200026" y="4460830"/>
            <a:chExt cx="4843462" cy="1188000"/>
          </a:xfrm>
          <a:solidFill>
            <a:srgbClr val="64B66B"/>
          </a:solidFill>
        </p:grpSpPr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B4F046B5-57AE-6759-E004-3083E4930B66}"/>
                </a:ext>
              </a:extLst>
            </p:cNvPr>
            <p:cNvSpPr/>
            <p:nvPr/>
          </p:nvSpPr>
          <p:spPr>
            <a:xfrm>
              <a:off x="200026" y="4517293"/>
              <a:ext cx="4843462" cy="1044000"/>
            </a:xfrm>
            <a:prstGeom prst="roundRect">
              <a:avLst>
                <a:gd name="adj" fmla="val 206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30188"/>
              <a:r>
                <a:rPr lang="en-US" sz="2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	</a:t>
              </a:r>
              <a:r>
                <a:rPr lang="en-US" sz="2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Safetyon.com</a:t>
              </a:r>
              <a:endParaRPr lang="en-US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" name="Graphic 16" descr="Internet outline">
              <a:extLst>
                <a:ext uri="{FF2B5EF4-FFF2-40B4-BE49-F238E27FC236}">
                  <a16:creationId xmlns:a16="http://schemas.microsoft.com/office/drawing/2014/main" id="{5F67C6CC-C3E9-14F2-4B51-04A08D54BC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55744" y="4460830"/>
              <a:ext cx="1188000" cy="1188000"/>
            </a:xfrm>
            <a:prstGeom prst="rect">
              <a:avLst/>
            </a:prstGeom>
          </p:spPr>
        </p:pic>
      </p:grpSp>
      <p:pic>
        <p:nvPicPr>
          <p:cNvPr id="23" name="Graphic 22" descr="Link with solid fill">
            <a:extLst>
              <a:ext uri="{FF2B5EF4-FFF2-40B4-BE49-F238E27FC236}">
                <a16:creationId xmlns:a16="http://schemas.microsoft.com/office/drawing/2014/main" id="{D44004FA-EC47-D70F-1564-00E6EE7516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0883" y="3733972"/>
            <a:ext cx="936000" cy="936000"/>
          </a:xfrm>
          <a:prstGeom prst="rect">
            <a:avLst/>
          </a:prstGeom>
        </p:spPr>
      </p:pic>
      <p:sp>
        <p:nvSpPr>
          <p:cNvPr id="26" name="Rounded Rectangle 25">
            <a:hlinkClick r:id="rId9"/>
            <a:extLst>
              <a:ext uri="{FF2B5EF4-FFF2-40B4-BE49-F238E27FC236}">
                <a16:creationId xmlns:a16="http://schemas.microsoft.com/office/drawing/2014/main" id="{FCEB1D87-B997-3095-D364-EDEA61DF3415}"/>
              </a:ext>
            </a:extLst>
          </p:cNvPr>
          <p:cNvSpPr/>
          <p:nvPr/>
        </p:nvSpPr>
        <p:spPr>
          <a:xfrm>
            <a:off x="0" y="1868243"/>
            <a:ext cx="5323912" cy="1603476"/>
          </a:xfrm>
          <a:prstGeom prst="roundRect">
            <a:avLst>
              <a:gd name="adj" fmla="val 4816"/>
            </a:avLst>
          </a:prstGeom>
          <a:solidFill>
            <a:srgbClr val="1085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latin typeface="Arial" panose="020B0604020202020204" pitchFamily="34" charset="0"/>
                <a:cs typeface="Arial" panose="020B0604020202020204" pitchFamily="34" charset="0"/>
              </a:rPr>
              <a:t>Discover more</a:t>
            </a:r>
          </a:p>
        </p:txBody>
      </p:sp>
      <p:pic>
        <p:nvPicPr>
          <p:cNvPr id="20" name="Graphic 19" descr="Megaphone1 outline">
            <a:extLst>
              <a:ext uri="{FF2B5EF4-FFF2-40B4-BE49-F238E27FC236}">
                <a16:creationId xmlns:a16="http://schemas.microsoft.com/office/drawing/2014/main" id="{4F61EBA5-1BC9-8907-5D2B-D2750DE5630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323912" y="4910914"/>
            <a:ext cx="972000" cy="97200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5C02C23F-4615-A0C1-1406-F575D7FEA841}"/>
              </a:ext>
            </a:extLst>
          </p:cNvPr>
          <p:cNvSpPr txBox="1"/>
          <p:nvPr/>
        </p:nvSpPr>
        <p:spPr>
          <a:xfrm>
            <a:off x="3048" y="190899"/>
            <a:ext cx="121874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for being part of </a:t>
            </a:r>
          </a:p>
          <a:p>
            <a:pPr algn="ctr"/>
            <a:r>
              <a:rPr lang="en-US" sz="4000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 Up For Safety Week</a:t>
            </a:r>
          </a:p>
        </p:txBody>
      </p:sp>
      <p:pic>
        <p:nvPicPr>
          <p:cNvPr id="6" name="Picture 5" descr="A couple of men in a field with a windmill&#10;&#10;AI-generated content may be incorrect.">
            <a:extLst>
              <a:ext uri="{FF2B5EF4-FFF2-40B4-BE49-F238E27FC236}">
                <a16:creationId xmlns:a16="http://schemas.microsoft.com/office/drawing/2014/main" id="{376C0664-0580-9C0A-0ACA-E3B43C6428A7}"/>
              </a:ext>
            </a:extLst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2" t="46470" r="8245"/>
          <a:stretch>
            <a:fillRect/>
          </a:stretch>
        </p:blipFill>
        <p:spPr>
          <a:xfrm>
            <a:off x="7366251" y="1857009"/>
            <a:ext cx="2160000" cy="2160000"/>
          </a:xfrm>
          <a:prstGeom prst="ellipse">
            <a:avLst/>
          </a:prstGeom>
        </p:spPr>
      </p:pic>
      <p:pic>
        <p:nvPicPr>
          <p:cNvPr id="8" name="Picture 7" descr="Men in safety vests looking at a large turbine&#10;&#10;AI-generated content may be incorrect.">
            <a:extLst>
              <a:ext uri="{FF2B5EF4-FFF2-40B4-BE49-F238E27FC236}">
                <a16:creationId xmlns:a16="http://schemas.microsoft.com/office/drawing/2014/main" id="{83B763FD-14CF-E1B8-C032-AE15C971FD5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2" r="8639"/>
          <a:stretch>
            <a:fillRect/>
          </a:stretch>
        </p:blipFill>
        <p:spPr>
          <a:xfrm>
            <a:off x="9786590" y="1857009"/>
            <a:ext cx="2160000" cy="2160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07038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ind turbine with blue sky and clouds&#10;&#10;AI-generated content may be incorrect.">
            <a:extLst>
              <a:ext uri="{FF2B5EF4-FFF2-40B4-BE49-F238E27FC236}">
                <a16:creationId xmlns:a16="http://schemas.microsoft.com/office/drawing/2014/main" id="{6B7B6135-A514-B973-450A-B9AC1B0F6B4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2" t="14009" r="12630" b="16485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8" name="Pentagon 37">
            <a:extLst>
              <a:ext uri="{FF2B5EF4-FFF2-40B4-BE49-F238E27FC236}">
                <a16:creationId xmlns:a16="http://schemas.microsoft.com/office/drawing/2014/main" id="{C65BEC2E-9890-04C7-7573-D9C31CF5B8B8}"/>
              </a:ext>
            </a:extLst>
          </p:cNvPr>
          <p:cNvSpPr/>
          <p:nvPr/>
        </p:nvSpPr>
        <p:spPr>
          <a:xfrm>
            <a:off x="5921593" y="3531001"/>
            <a:ext cx="1587079" cy="2887200"/>
          </a:xfrm>
          <a:prstGeom prst="homePlate">
            <a:avLst/>
          </a:prstGeom>
          <a:solidFill>
            <a:srgbClr val="1085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0188"/>
            <a:endParaRPr lang="en-US" b="1" dirty="0">
              <a:solidFill>
                <a:srgbClr val="1085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4388B19-C7D6-583E-C2B1-AAE1217A6BEB}"/>
              </a:ext>
            </a:extLst>
          </p:cNvPr>
          <p:cNvGrpSpPr/>
          <p:nvPr/>
        </p:nvGrpSpPr>
        <p:grpSpPr>
          <a:xfrm>
            <a:off x="7768880" y="1679804"/>
            <a:ext cx="3519366" cy="4950796"/>
            <a:chOff x="7936639" y="1568667"/>
            <a:chExt cx="3519366" cy="4950796"/>
          </a:xfrm>
          <a:solidFill>
            <a:srgbClr val="64B66B"/>
          </a:solidFill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270A1F7-B4ED-B7B6-8664-CF82B25CCDD0}"/>
                </a:ext>
              </a:extLst>
            </p:cNvPr>
            <p:cNvSpPr>
              <a:spLocks/>
            </p:cNvSpPr>
            <p:nvPr/>
          </p:nvSpPr>
          <p:spPr>
            <a:xfrm>
              <a:off x="7936639" y="1568667"/>
              <a:ext cx="1656000" cy="165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Provide health &amp; safety leadership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EE9B500-08A3-1757-8AEF-8B7999BE7B82}"/>
                </a:ext>
              </a:extLst>
            </p:cNvPr>
            <p:cNvSpPr>
              <a:spLocks/>
            </p:cNvSpPr>
            <p:nvPr/>
          </p:nvSpPr>
          <p:spPr>
            <a:xfrm>
              <a:off x="9752819" y="1568667"/>
              <a:ext cx="1656000" cy="165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Facilitate collaboration within industry and beyond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2BA474D-F02C-8671-7B7B-48B11F010506}"/>
                </a:ext>
              </a:extLst>
            </p:cNvPr>
            <p:cNvSpPr>
              <a:spLocks/>
            </p:cNvSpPr>
            <p:nvPr/>
          </p:nvSpPr>
          <p:spPr>
            <a:xfrm>
              <a:off x="7936639" y="3289942"/>
              <a:ext cx="1656000" cy="165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Gather and monitor data on industry  health and safety performance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6ECDCED-7DFF-17B2-0CC2-1D3C1676D503}"/>
                </a:ext>
              </a:extLst>
            </p:cNvPr>
            <p:cNvSpPr>
              <a:spLocks/>
            </p:cNvSpPr>
            <p:nvPr/>
          </p:nvSpPr>
          <p:spPr>
            <a:xfrm>
              <a:off x="9800005" y="3261229"/>
              <a:ext cx="1656000" cy="165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Share good practice and experience 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4EED7FC-26AD-05E1-F5CD-300B71ED9C6E}"/>
                </a:ext>
              </a:extLst>
            </p:cNvPr>
            <p:cNvSpPr>
              <a:spLocks/>
            </p:cNvSpPr>
            <p:nvPr/>
          </p:nvSpPr>
          <p:spPr>
            <a:xfrm>
              <a:off x="8897775" y="4863463"/>
              <a:ext cx="1656000" cy="165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Drive knowledge-sharing with adjacent industries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2E17B96-F86E-E383-8245-7E77EBEA6A64}"/>
              </a:ext>
            </a:extLst>
          </p:cNvPr>
          <p:cNvGrpSpPr/>
          <p:nvPr/>
        </p:nvGrpSpPr>
        <p:grpSpPr>
          <a:xfrm>
            <a:off x="710327" y="1184753"/>
            <a:ext cx="6798345" cy="2395802"/>
            <a:chOff x="-1679073" y="2450366"/>
            <a:chExt cx="4822016" cy="239580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1804B8E-6ADA-9C5E-4516-56EF9B58B075}"/>
                </a:ext>
              </a:extLst>
            </p:cNvPr>
            <p:cNvGrpSpPr/>
            <p:nvPr/>
          </p:nvGrpSpPr>
          <p:grpSpPr>
            <a:xfrm>
              <a:off x="-1679073" y="2450366"/>
              <a:ext cx="4822016" cy="2132903"/>
              <a:chOff x="4075581" y="3563418"/>
              <a:chExt cx="4822016" cy="2132903"/>
            </a:xfrm>
          </p:grpSpPr>
          <p:sp>
            <p:nvSpPr>
              <p:cNvPr id="28" name="Pentagon 27">
                <a:extLst>
                  <a:ext uri="{FF2B5EF4-FFF2-40B4-BE49-F238E27FC236}">
                    <a16:creationId xmlns:a16="http://schemas.microsoft.com/office/drawing/2014/main" id="{6253E068-5D7A-3CAF-80FE-C03536E9E617}"/>
                  </a:ext>
                </a:extLst>
              </p:cNvPr>
              <p:cNvSpPr/>
              <p:nvPr/>
            </p:nvSpPr>
            <p:spPr>
              <a:xfrm>
                <a:off x="7755636" y="3563418"/>
                <a:ext cx="1141961" cy="2132903"/>
              </a:xfrm>
              <a:prstGeom prst="homePlate">
                <a:avLst/>
              </a:prstGeom>
              <a:solidFill>
                <a:srgbClr val="10857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30188"/>
                <a:endParaRPr lang="en-US" b="1" dirty="0">
                  <a:solidFill>
                    <a:srgbClr val="108573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46C85DAC-09EE-DD5D-5A51-BE88E5EFA71E}"/>
                  </a:ext>
                </a:extLst>
              </p:cNvPr>
              <p:cNvSpPr/>
              <p:nvPr/>
            </p:nvSpPr>
            <p:spPr>
              <a:xfrm>
                <a:off x="4075581" y="3565121"/>
                <a:ext cx="3998603" cy="2131200"/>
              </a:xfrm>
              <a:prstGeom prst="roundRect">
                <a:avLst>
                  <a:gd name="adj" fmla="val 2060"/>
                </a:avLst>
              </a:prstGeom>
              <a:solidFill>
                <a:srgbClr val="10857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30188"/>
                <a:endParaRPr lang="en-US" b="1" dirty="0">
                  <a:solidFill>
                    <a:srgbClr val="108573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765DF49-AE72-0E93-DCA4-7AEFB64F049A}"/>
                </a:ext>
              </a:extLst>
            </p:cNvPr>
            <p:cNvSpPr txBox="1"/>
            <p:nvPr/>
          </p:nvSpPr>
          <p:spPr>
            <a:xfrm>
              <a:off x="-1543275" y="2599399"/>
              <a:ext cx="3494773" cy="2246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800" b="1" i="1" dirty="0">
                  <a:solidFill>
                    <a:schemeClr val="accent6"/>
                  </a:solidFill>
                  <a:highlight>
                    <a:srgbClr val="108573"/>
                  </a:highlight>
                  <a:latin typeface="Arial" panose="020B0604020202020204" pitchFamily="34" charset="0"/>
                </a:rPr>
                <a:t>Our Mission: </a:t>
              </a:r>
            </a:p>
            <a:p>
              <a:r>
                <a:rPr lang="en-GB" sz="2800" b="1" i="1" dirty="0">
                  <a:solidFill>
                    <a:schemeClr val="bg1"/>
                  </a:solidFill>
                  <a:highlight>
                    <a:srgbClr val="108573"/>
                  </a:highlight>
                  <a:latin typeface="Arial" panose="020B0604020202020204" pitchFamily="34" charset="0"/>
                </a:rPr>
                <a:t>Inspiring a safer and healthier onshore wind industry.</a:t>
              </a:r>
              <a:endParaRPr lang="en-GB" sz="2800" b="1" i="1" dirty="0">
                <a:solidFill>
                  <a:schemeClr val="bg1"/>
                </a:solidFill>
                <a:highlight>
                  <a:srgbClr val="108573"/>
                </a:highlight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AEA530D-102E-959B-94AC-55C0F49CB823}"/>
              </a:ext>
            </a:extLst>
          </p:cNvPr>
          <p:cNvGrpSpPr/>
          <p:nvPr/>
        </p:nvGrpSpPr>
        <p:grpSpPr>
          <a:xfrm>
            <a:off x="711852" y="3531000"/>
            <a:ext cx="5966008" cy="2887200"/>
            <a:chOff x="-1679073" y="2479559"/>
            <a:chExt cx="6891810" cy="2887200"/>
          </a:xfrm>
        </p:grpSpPr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20EF4F90-D2AA-DC69-AB3A-6E7D44DD68BC}"/>
                </a:ext>
              </a:extLst>
            </p:cNvPr>
            <p:cNvSpPr/>
            <p:nvPr/>
          </p:nvSpPr>
          <p:spPr>
            <a:xfrm>
              <a:off x="-1679073" y="2479559"/>
              <a:ext cx="6566801" cy="2887200"/>
            </a:xfrm>
            <a:prstGeom prst="roundRect">
              <a:avLst>
                <a:gd name="adj" fmla="val 2060"/>
              </a:avLst>
            </a:prstGeom>
            <a:solidFill>
              <a:srgbClr val="10857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30188"/>
              <a:endParaRPr lang="en-US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643EA2C-2AEC-A424-7DE2-FBDE08D850B6}"/>
                </a:ext>
              </a:extLst>
            </p:cNvPr>
            <p:cNvSpPr txBox="1"/>
            <p:nvPr/>
          </p:nvSpPr>
          <p:spPr>
            <a:xfrm>
              <a:off x="-1496508" y="2599399"/>
              <a:ext cx="6709245" cy="2677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800" b="1" i="1" dirty="0">
                  <a:solidFill>
                    <a:schemeClr val="accent6"/>
                  </a:solidFill>
                  <a:highlight>
                    <a:srgbClr val="108573"/>
                  </a:highlight>
                  <a:latin typeface="Arial" panose="020B0604020202020204" pitchFamily="34" charset="0"/>
                </a:rPr>
                <a:t>Our Vision: </a:t>
              </a:r>
            </a:p>
            <a:p>
              <a:r>
                <a:rPr lang="en-GB" sz="2800" b="1" i="1" dirty="0">
                  <a:solidFill>
                    <a:schemeClr val="bg1"/>
                  </a:solidFill>
                  <a:highlight>
                    <a:srgbClr val="108573"/>
                  </a:highlight>
                  <a:latin typeface="Arial" panose="020B0604020202020204" pitchFamily="34" charset="0"/>
                </a:rPr>
                <a:t>Providing advice, sharing best industry practice, promoting, innovation and creating positive change in the UK and Ireland’s onshore wind industry. </a:t>
              </a:r>
            </a:p>
          </p:txBody>
        </p:sp>
      </p:grpSp>
      <p:pic>
        <p:nvPicPr>
          <p:cNvPr id="9" name="Picture 8" descr="A green and white logo&#10;&#10;AI-generated content may be incorrect.">
            <a:extLst>
              <a:ext uri="{FF2B5EF4-FFF2-40B4-BE49-F238E27FC236}">
                <a16:creationId xmlns:a16="http://schemas.microsoft.com/office/drawing/2014/main" id="{1AF99DD1-B9B0-62B9-7D78-AF0B8940E2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246" y="215702"/>
            <a:ext cx="1404000" cy="113687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38BFC809-CFC5-EC51-0077-43A455CF81C8}"/>
              </a:ext>
            </a:extLst>
          </p:cNvPr>
          <p:cNvGrpSpPr/>
          <p:nvPr/>
        </p:nvGrpSpPr>
        <p:grpSpPr>
          <a:xfrm>
            <a:off x="10693797" y="6075194"/>
            <a:ext cx="1396619" cy="630948"/>
            <a:chOff x="10860473" y="6082275"/>
            <a:chExt cx="1396619" cy="630948"/>
          </a:xfrm>
        </p:grpSpPr>
        <p:pic>
          <p:nvPicPr>
            <p:cNvPr id="15" name="Picture 14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DD33F77A-C5BE-FBC8-FA92-3103DF3B9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0473" y="6435460"/>
              <a:ext cx="1224000" cy="277763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11C587E-F8C9-25A7-D003-AFB925D00DC2}"/>
                </a:ext>
              </a:extLst>
            </p:cNvPr>
            <p:cNvSpPr txBox="1"/>
            <p:nvPr/>
          </p:nvSpPr>
          <p:spPr>
            <a:xfrm>
              <a:off x="10981459" y="6082275"/>
              <a:ext cx="12756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In partnership with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031C2D6-934F-7B68-302C-633FCD789AB3}"/>
              </a:ext>
            </a:extLst>
          </p:cNvPr>
          <p:cNvSpPr txBox="1"/>
          <p:nvPr/>
        </p:nvSpPr>
        <p:spPr>
          <a:xfrm>
            <a:off x="64382" y="132022"/>
            <a:ext cx="121809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 SafetyOn</a:t>
            </a:r>
          </a:p>
        </p:txBody>
      </p:sp>
    </p:spTree>
    <p:extLst>
      <p:ext uri="{BB962C8B-B14F-4D97-AF65-F5344CB8AC3E}">
        <p14:creationId xmlns:p14="http://schemas.microsoft.com/office/powerpoint/2010/main" val="3500520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033A3ECDFC6C458C963887643E8F78" ma:contentTypeVersion="12" ma:contentTypeDescription="Create a new document." ma:contentTypeScope="" ma:versionID="f67961913c39e7c8b0d493a68037069b">
  <xsd:schema xmlns:xsd="http://www.w3.org/2001/XMLSchema" xmlns:xs="http://www.w3.org/2001/XMLSchema" xmlns:p="http://schemas.microsoft.com/office/2006/metadata/properties" xmlns:ns2="a24d275d-9d9e-4d02-bb4e-162c7ebb1a03" xmlns:ns3="38bf153d-270c-47f3-8496-4d541395077b" targetNamespace="http://schemas.microsoft.com/office/2006/metadata/properties" ma:root="true" ma:fieldsID="4c8bffb712f21154120268e0ed76370f" ns2:_="" ns3:_="">
    <xsd:import namespace="a24d275d-9d9e-4d02-bb4e-162c7ebb1a03"/>
    <xsd:import namespace="38bf153d-270c-47f3-8496-4d54139507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BillingMetadata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4d275d-9d9e-4d02-bb4e-162c7ebb1a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49f67f5-16ba-4767-9c7c-402f9af9074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bf153d-270c-47f3-8496-4d541395077b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678021f-e470-4275-9220-3f49cfa1ccd3}" ma:internalName="TaxCatchAll" ma:showField="CatchAllData" ma:web="38bf153d-270c-47f3-8496-4d541395077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8bf153d-270c-47f3-8496-4d541395077b" xsi:nil="true"/>
    <lcf76f155ced4ddcb4097134ff3c332f xmlns="a24d275d-9d9e-4d02-bb4e-162c7ebb1a0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F6BDDDB-F1D5-4B45-BC51-E67D570436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8956318-977B-43B9-9E49-B686269908A5}"/>
</file>

<file path=customXml/itemProps3.xml><?xml version="1.0" encoding="utf-8"?>
<ds:datastoreItem xmlns:ds="http://schemas.openxmlformats.org/officeDocument/2006/customXml" ds:itemID="{686E1FBE-7BEE-4A1B-81F7-122EA5132B62}"/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7552</TotalTime>
  <Words>642</Words>
  <Application>Microsoft Macintosh PowerPoint</Application>
  <PresentationFormat>Widescreen</PresentationFormat>
  <Paragraphs>76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Sophie Shorthose</dc:creator>
  <cp:lastModifiedBy>Nova Garabetian</cp:lastModifiedBy>
  <cp:revision>59</cp:revision>
  <dcterms:created xsi:type="dcterms:W3CDTF">2023-12-06T13:15:51Z</dcterms:created>
  <dcterms:modified xsi:type="dcterms:W3CDTF">2025-12-18T12:19:33Z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0x01010061033A3ECDFC6C458C963887643E8F78</vt:lpwstr>
  </property>
</Properties>
</file>