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1"/>
  </p:notesMasterIdLst>
  <p:sldIdLst>
    <p:sldId id="258" r:id="rId4"/>
    <p:sldId id="256" r:id="rId5"/>
    <p:sldId id="283" r:id="rId6"/>
    <p:sldId id="284" r:id="rId7"/>
    <p:sldId id="285" r:id="rId8"/>
    <p:sldId id="281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573"/>
    <a:srgbClr val="64B66B"/>
    <a:srgbClr val="8EBF45"/>
    <a:srgbClr val="108673"/>
    <a:srgbClr val="AB91C3"/>
    <a:srgbClr val="BEDE91"/>
    <a:srgbClr val="1BAAE7"/>
    <a:srgbClr val="6DB785"/>
    <a:srgbClr val="6EB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37" autoAdjust="0"/>
    <p:restoredTop sz="92569" autoAdjust="0"/>
  </p:normalViewPr>
  <p:slideViewPr>
    <p:cSldViewPr snapToGrid="0">
      <p:cViewPr varScale="1">
        <p:scale>
          <a:sx n="106" d="100"/>
          <a:sy n="106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88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887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723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66E04-C33B-2997-3059-5E16824EF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0B038-EEA4-0CA0-BF79-47E8A44C2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09360-2E1F-2B09-2027-D0F4D3B88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5AB18-94B9-7A0E-97D2-D7D5A99BC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096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479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9F6B-A99A-FF2F-A169-971EFEA1D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B4552-17FD-585F-925F-792998E3E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66A9E-6AD5-3D3E-AF50-0E54EE48F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33EF9-AD85-614D-FF2C-82E287AE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06388-BEFB-88A6-6DBA-CC07DB14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98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22F457-EB87-320B-0359-9CDEBA65C214}"/>
              </a:ext>
            </a:extLst>
          </p:cNvPr>
          <p:cNvSpPr txBox="1"/>
          <p:nvPr userDrawn="1"/>
        </p:nvSpPr>
        <p:spPr>
          <a:xfrm>
            <a:off x="9790715" y="6406626"/>
            <a:ext cx="238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StandUpForSafety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82E3E974-04A1-2752-66C6-3F6DDDA65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B6D6DE-11A0-72C1-C32A-6AD3396B869A}"/>
              </a:ext>
            </a:extLst>
          </p:cNvPr>
          <p:cNvGrpSpPr/>
          <p:nvPr userDrawn="1"/>
        </p:nvGrpSpPr>
        <p:grpSpPr>
          <a:xfrm>
            <a:off x="144347" y="6091152"/>
            <a:ext cx="1396619" cy="630948"/>
            <a:chOff x="10860473" y="6082275"/>
            <a:chExt cx="1396619" cy="630948"/>
          </a:xfrm>
        </p:grpSpPr>
        <p:pic>
          <p:nvPicPr>
            <p:cNvPr id="5" name="Picture 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A1F079DF-BD5A-A198-8271-6C9B4CA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7AD591-F6C5-9D27-680D-1465C8298176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B4AD-5E23-00DA-C21A-AF0F062B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54999-779E-6638-CA74-C03C62652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92A4-64E4-6CB4-27B3-3A5F5B10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ECC7B-5C70-2DA3-CD75-7020409B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0EB91-28B5-8478-BA2F-39E4BCAC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4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5A31-D7AE-4D9B-D9E9-7560FF47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7A364-0442-76EE-E1F9-D0496E6F5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6BC2F-3E0D-C804-0D28-859A0609B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24F67-179F-C525-7E9D-02D1A90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BC6B0-E7B9-2BA9-002A-EFF1B4B9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9CF9F-D1FF-8A89-DA9D-A60E0C08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6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FF6C-6ADA-7B11-7FC6-25C81E20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F7E18-559B-8F2A-0AB0-9C487B412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4EAAB-D397-1F9A-5DE8-D5B641D7A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251AE-FF89-791B-4FEC-D8FB653A8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D78C-F7DD-2649-D709-CCD050800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053A1-9378-5AF2-89D6-234986C30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BA091-3D16-5DEB-F6BC-D83BBB62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23E7D9-CAEF-A073-9AAF-CE4FE080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7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9A63-95ED-A98C-F918-85397A33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C52BE-244C-53D1-4C91-ECA98FE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D9D1E-AAC8-65D0-3EF0-FDBD2D94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047C2-449D-A45B-10B8-064DC69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7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D4DE3-730F-750B-31F5-8CB70081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07C09-49A0-6289-034A-9D150B8F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A585-C273-A19A-527F-4516778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36AE-1B76-6418-2016-9E818492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A815C-4D42-2F1D-6215-3AF12DAF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970B-70CE-D918-DCFE-D125071E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85B40-F34E-E406-C0F4-1569D1B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7D666-4CEC-2B5A-B591-6F8ED3A3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25608-4D9F-8E55-5630-030C0D2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6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C348-7E33-A26B-762A-61B21F9A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924CB-43D5-183D-D597-FCCD81821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05088-0CEE-D37A-1D6D-7CEBE5C2A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9C925-ADD7-2D7E-58C9-65BDE145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4D5B0-0594-2A57-8D21-54DD5B6B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37FEA-9E97-1104-84C2-50F317AB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2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53E4-3E92-0767-446C-8F07381B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822BE-E790-0EFB-AA86-D7D5E4EAA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7BD5A-3E42-1EF4-B48D-F34BB9BF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F4C0A-E1A2-B73F-5AF3-7674248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D777F-83E5-B737-F442-03802E70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6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8F26FC-B55E-6AEB-8B5F-6F6763761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FC80E-A6A0-F60D-D68F-9FCD8D91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59D9-5623-CF95-3D33-B95037CF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BBD4-710A-B8B1-B4E7-8B0BEE74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2252-F75B-623B-884A-242CC634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3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logo&#10;&#10;AI-generated content may be incorrect.">
            <a:extLst>
              <a:ext uri="{FF2B5EF4-FFF2-40B4-BE49-F238E27FC236}">
                <a16:creationId xmlns:a16="http://schemas.microsoft.com/office/drawing/2014/main" id="{7B7F5283-2065-F7BF-F7C0-48C2753B5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tyon.com/__data/assets/pdf_file/0008/836234/SafetyOn-Human-Factors-ebook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8.jpeg"/><Relationship Id="rId3" Type="http://schemas.openxmlformats.org/officeDocument/2006/relationships/hyperlink" Target="https://safetyon.com/about" TargetMode="External"/><Relationship Id="rId7" Type="http://schemas.openxmlformats.org/officeDocument/2006/relationships/image" Target="../media/image13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6.sv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hyperlink" Target="https://safetyon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1C86F7B-C377-91F4-BD9D-36C8A388E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5" t="18985" r="8484" b="21667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921106" y="2458409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8AC560-5104-D6EA-D222-525761F9B56A}"/>
              </a:ext>
            </a:extLst>
          </p:cNvPr>
          <p:cNvSpPr txBox="1"/>
          <p:nvPr/>
        </p:nvSpPr>
        <p:spPr>
          <a:xfrm>
            <a:off x="2921" y="162694"/>
            <a:ext cx="12185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25F72C-7191-1F68-0C1F-327D2ABFD3E2}"/>
              </a:ext>
            </a:extLst>
          </p:cNvPr>
          <p:cNvSpPr/>
          <p:nvPr/>
        </p:nvSpPr>
        <p:spPr>
          <a:xfrm>
            <a:off x="0" y="5756855"/>
            <a:ext cx="5772150" cy="782793"/>
          </a:xfrm>
          <a:prstGeom prst="roundRect">
            <a:avLst>
              <a:gd name="adj" fmla="val 8889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Stand </a:t>
            </a:r>
            <a:r>
              <a:rPr lang="en-US" sz="3400" b="1" dirty="0">
                <a:solidFill>
                  <a:srgbClr val="8EBF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For Safety Week</a:t>
            </a:r>
          </a:p>
        </p:txBody>
      </p:sp>
      <p:pic>
        <p:nvPicPr>
          <p:cNvPr id="9" name="Picture 8" descr="A green and white logo&#10;&#10;AI-generated content may be incorrect.">
            <a:extLst>
              <a:ext uri="{FF2B5EF4-FFF2-40B4-BE49-F238E27FC236}">
                <a16:creationId xmlns:a16="http://schemas.microsoft.com/office/drawing/2014/main" id="{0CDDA610-A80B-8690-EAB4-355317708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135" y="351753"/>
            <a:ext cx="1404000" cy="11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34AD4D21-DB60-4D72-11B9-E80F6E9CF774}"/>
              </a:ext>
            </a:extLst>
          </p:cNvPr>
          <p:cNvSpPr txBox="1"/>
          <p:nvPr/>
        </p:nvSpPr>
        <p:spPr>
          <a:xfrm>
            <a:off x="10144760" y="1819277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In partnership with: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7C82D4-F356-2E38-7879-D6E93B096991}"/>
              </a:ext>
            </a:extLst>
          </p:cNvPr>
          <p:cNvSpPr txBox="1"/>
          <p:nvPr/>
        </p:nvSpPr>
        <p:spPr>
          <a:xfrm>
            <a:off x="-4930" y="419499"/>
            <a:ext cx="1218400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SUFS Briefing Pack:</a:t>
            </a:r>
          </a:p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Factors eBook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994D2C-7E38-711D-7BBB-1A50FC2465A4}"/>
              </a:ext>
            </a:extLst>
          </p:cNvPr>
          <p:cNvSpPr/>
          <p:nvPr/>
        </p:nvSpPr>
        <p:spPr>
          <a:xfrm>
            <a:off x="-4931" y="1931836"/>
            <a:ext cx="3650091" cy="1696441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taking time out to Stand Up For Safety. </a:t>
            </a:r>
          </a:p>
          <a:p>
            <a:pPr marL="230188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theme of this year’s event is Human Factors. 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F184458-2E4B-822B-81C3-AD7E58FEF895}"/>
              </a:ext>
            </a:extLst>
          </p:cNvPr>
          <p:cNvSpPr/>
          <p:nvPr/>
        </p:nvSpPr>
        <p:spPr>
          <a:xfrm rot="5400000">
            <a:off x="3309498" y="2411359"/>
            <a:ext cx="2324926" cy="1410692"/>
          </a:xfrm>
          <a:prstGeom prst="homePlate">
            <a:avLst/>
          </a:prstGeom>
          <a:solidFill>
            <a:srgbClr val="64B66B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session: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325D1C-25CA-F34B-19E8-BF47D1DF9279}"/>
              </a:ext>
            </a:extLst>
          </p:cNvPr>
          <p:cNvGrpSpPr/>
          <p:nvPr/>
        </p:nvGrpSpPr>
        <p:grpSpPr>
          <a:xfrm>
            <a:off x="1493880" y="4356786"/>
            <a:ext cx="8102395" cy="1833920"/>
            <a:chOff x="4550084" y="4425710"/>
            <a:chExt cx="7233534" cy="1648455"/>
          </a:xfrm>
          <a:solidFill>
            <a:srgbClr val="108573"/>
          </a:solidFill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2FFDA4B-CF23-3516-A8A7-696FBD7B1FEF}"/>
                </a:ext>
              </a:extLst>
            </p:cNvPr>
            <p:cNvGrpSpPr/>
            <p:nvPr/>
          </p:nvGrpSpPr>
          <p:grpSpPr>
            <a:xfrm>
              <a:off x="4550084" y="4425710"/>
              <a:ext cx="3491178" cy="1620000"/>
              <a:chOff x="6096000" y="2955473"/>
              <a:chExt cx="3491178" cy="1620000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24BEAEC-4304-7C1B-E225-C983F53C82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Intro to Human Factors 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1B19661-6155-D590-B1DC-F07479ACA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Human Factors eBook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91B0E61-55B6-CE68-7F67-9996244CF0BA}"/>
                </a:ext>
              </a:extLst>
            </p:cNvPr>
            <p:cNvGrpSpPr/>
            <p:nvPr/>
          </p:nvGrpSpPr>
          <p:grpSpPr>
            <a:xfrm>
              <a:off x="8292440" y="4454165"/>
              <a:ext cx="3491178" cy="1620000"/>
              <a:chOff x="6096000" y="4714061"/>
              <a:chExt cx="3491178" cy="1620000"/>
            </a:xfrm>
            <a:grpFill/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3FBE505-A147-DB71-583A-3D82AE991A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Discussion questions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F5F6B9D-DF02-1355-30C5-D4BB5C7DB3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Links to additional resources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2" name="Picture 11" descr="A group of people in a factory&#10;&#10;AI-generated content may be incorrect.">
            <a:extLst>
              <a:ext uri="{FF2B5EF4-FFF2-40B4-BE49-F238E27FC236}">
                <a16:creationId xmlns:a16="http://schemas.microsoft.com/office/drawing/2014/main" id="{A7E33F96-F35F-9976-6DE1-55B719522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0" cy="0"/>
          </a:xfrm>
          <a:prstGeom prst="rect">
            <a:avLst/>
          </a:prstGeom>
        </p:spPr>
      </p:pic>
      <p:pic>
        <p:nvPicPr>
          <p:cNvPr id="15" name="Picture 14" descr="A group of windmills on a mountain&#10;&#10;AI-generated content may be incorrect.">
            <a:extLst>
              <a:ext uri="{FF2B5EF4-FFF2-40B4-BE49-F238E27FC236}">
                <a16:creationId xmlns:a16="http://schemas.microsoft.com/office/drawing/2014/main" id="{5A12DD58-5B2E-9DD1-AD22-672A2DD14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2"/>
          <a:stretch>
            <a:fillRect/>
          </a:stretch>
        </p:blipFill>
        <p:spPr>
          <a:xfrm>
            <a:off x="5506580" y="2043301"/>
            <a:ext cx="4156364" cy="1781175"/>
          </a:xfrm>
          <a:prstGeom prst="roundRect">
            <a:avLst>
              <a:gd name="adj" fmla="val 6912"/>
            </a:avLst>
          </a:prstGeom>
        </p:spPr>
      </p:pic>
      <p:pic>
        <p:nvPicPr>
          <p:cNvPr id="23" name="Picture 22" descr="A person wearing a safety vest and helmet&#10;&#10;AI-generated content may be incorrect.">
            <a:extLst>
              <a:ext uri="{FF2B5EF4-FFF2-40B4-BE49-F238E27FC236}">
                <a16:creationId xmlns:a16="http://schemas.microsoft.com/office/drawing/2014/main" id="{A10EFCDE-DAE4-D902-A5E0-97E7CF36B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9"/>
          <a:stretch>
            <a:fillRect/>
          </a:stretch>
        </p:blipFill>
        <p:spPr>
          <a:xfrm>
            <a:off x="10056907" y="1954242"/>
            <a:ext cx="1944000" cy="1944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6E2C-E3FF-669E-CBC9-D894E4703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7BC94EA-9F9E-C310-11E3-0A41D9A62848}"/>
              </a:ext>
            </a:extLst>
          </p:cNvPr>
          <p:cNvSpPr txBox="1"/>
          <p:nvPr/>
        </p:nvSpPr>
        <p:spPr>
          <a:xfrm>
            <a:off x="466085" y="260557"/>
            <a:ext cx="94332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Human Factors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310E2FA-3464-BF08-6630-424ED80D6D5B}"/>
              </a:ext>
            </a:extLst>
          </p:cNvPr>
          <p:cNvSpPr/>
          <p:nvPr/>
        </p:nvSpPr>
        <p:spPr>
          <a:xfrm>
            <a:off x="354731" y="3589047"/>
            <a:ext cx="3494773" cy="2645444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psychological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cultural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behavioural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other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attributes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influence decision-making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of information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information </a:t>
            </a:r>
            <a:r>
              <a: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individuals and groups.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CEEE4D2D-C939-00C2-77A8-B694C779F6E2}"/>
              </a:ext>
            </a:extLst>
          </p:cNvPr>
          <p:cNvSpPr/>
          <p:nvPr/>
        </p:nvSpPr>
        <p:spPr>
          <a:xfrm rot="5400000">
            <a:off x="1310491" y="850301"/>
            <a:ext cx="1735347" cy="3422049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508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we mean by “Human Factors?”</a:t>
            </a: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FB0BBDE0-5C77-25C5-11F4-DFA8D362ED2A}"/>
              </a:ext>
            </a:extLst>
          </p:cNvPr>
          <p:cNvSpPr/>
          <p:nvPr/>
        </p:nvSpPr>
        <p:spPr>
          <a:xfrm rot="5400000">
            <a:off x="4972895" y="850302"/>
            <a:ext cx="1735347" cy="3422049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let’s take a look at the eBook, </a:t>
            </a:r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“Human Factors in Renewables”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BC5A7A-E3E5-C581-A146-3553D0687AA4}"/>
              </a:ext>
            </a:extLst>
          </p:cNvPr>
          <p:cNvGrpSpPr/>
          <p:nvPr/>
        </p:nvGrpSpPr>
        <p:grpSpPr>
          <a:xfrm>
            <a:off x="4075581" y="3565121"/>
            <a:ext cx="4046992" cy="2645444"/>
            <a:chOff x="4075581" y="3565121"/>
            <a:chExt cx="4046992" cy="2645444"/>
          </a:xfrm>
        </p:grpSpPr>
        <p:sp>
          <p:nvSpPr>
            <p:cNvPr id="31" name="Pentagon 30">
              <a:extLst>
                <a:ext uri="{FF2B5EF4-FFF2-40B4-BE49-F238E27FC236}">
                  <a16:creationId xmlns:a16="http://schemas.microsoft.com/office/drawing/2014/main" id="{18EA69D1-5448-10D9-408A-7FBF02D688C3}"/>
                </a:ext>
              </a:extLst>
            </p:cNvPr>
            <p:cNvSpPr/>
            <p:nvPr/>
          </p:nvSpPr>
          <p:spPr>
            <a:xfrm>
              <a:off x="6980612" y="3565121"/>
              <a:ext cx="1141961" cy="2645444"/>
            </a:xfrm>
            <a:prstGeom prst="homePlate">
              <a:avLst/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endPara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6989917-50EC-A333-1CD9-F0A8BEE20066}"/>
                </a:ext>
              </a:extLst>
            </p:cNvPr>
            <p:cNvGrpSpPr/>
            <p:nvPr/>
          </p:nvGrpSpPr>
          <p:grpSpPr>
            <a:xfrm>
              <a:off x="4075581" y="3565121"/>
              <a:ext cx="3494773" cy="2645444"/>
              <a:chOff x="4075581" y="3565121"/>
              <a:chExt cx="3494773" cy="2645444"/>
            </a:xfrm>
          </p:grpSpPr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4E2137DD-E44C-6F76-A027-CA456AAC652A}"/>
                  </a:ext>
                </a:extLst>
              </p:cNvPr>
              <p:cNvSpPr/>
              <p:nvPr/>
            </p:nvSpPr>
            <p:spPr>
              <a:xfrm>
                <a:off x="4075581" y="3565121"/>
                <a:ext cx="3494773" cy="2645444"/>
              </a:xfrm>
              <a:prstGeom prst="roundRect">
                <a:avLst>
                  <a:gd name="adj" fmla="val 2060"/>
                </a:avLst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5" name="Picture 24" descr="A green background with white text&#10;&#10;AI-generated content may be incorrect.">
                <a:hlinkClick r:id="rId3"/>
                <a:extLst>
                  <a:ext uri="{FF2B5EF4-FFF2-40B4-BE49-F238E27FC236}">
                    <a16:creationId xmlns:a16="http://schemas.microsoft.com/office/drawing/2014/main" id="{DAF2DB3F-353D-55B5-E65F-A3C7FBFFE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83" t="2283" r="5143" b="2283"/>
              <a:stretch>
                <a:fillRect/>
              </a:stretch>
            </p:blipFill>
            <p:spPr>
              <a:xfrm>
                <a:off x="4327301" y="3927675"/>
                <a:ext cx="3026536" cy="1920336"/>
              </a:xfrm>
              <a:prstGeom prst="rect">
                <a:avLst/>
              </a:prstGeom>
            </p:spPr>
          </p:pic>
        </p:grp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380028CB-9463-0F7D-DFA6-ECB78C5E968B}"/>
              </a:ext>
            </a:extLst>
          </p:cNvPr>
          <p:cNvSpPr>
            <a:spLocks noChangeAspect="1"/>
          </p:cNvSpPr>
          <p:nvPr/>
        </p:nvSpPr>
        <p:spPr>
          <a:xfrm>
            <a:off x="8202416" y="3565121"/>
            <a:ext cx="2573468" cy="2556000"/>
          </a:xfrm>
          <a:prstGeom prst="ellips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Afterwards, we will consider some discussion questions.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A0D027-D1EF-7083-6F8E-169FDB764AAC}"/>
              </a:ext>
            </a:extLst>
          </p:cNvPr>
          <p:cNvSpPr txBox="1"/>
          <p:nvPr/>
        </p:nvSpPr>
        <p:spPr>
          <a:xfrm>
            <a:off x="-1307306" y="3258621"/>
            <a:ext cx="9015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Afterwards, we will consider some discussion questions.</a:t>
            </a:r>
          </a:p>
        </p:txBody>
      </p:sp>
      <p:pic>
        <p:nvPicPr>
          <p:cNvPr id="13" name="Picture 12" descr="A group of people in a factory&#10;&#10;AI-generated content may be incorrect.">
            <a:extLst>
              <a:ext uri="{FF2B5EF4-FFF2-40B4-BE49-F238E27FC236}">
                <a16:creationId xmlns:a16="http://schemas.microsoft.com/office/drawing/2014/main" id="{C06678C0-E6D3-F67F-16EB-CE13E9D4C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1"/>
          <a:stretch>
            <a:fillRect/>
          </a:stretch>
        </p:blipFill>
        <p:spPr>
          <a:xfrm>
            <a:off x="7791946" y="1693652"/>
            <a:ext cx="3041219" cy="1728000"/>
          </a:xfrm>
          <a:prstGeom prst="roundRect">
            <a:avLst>
              <a:gd name="adj" fmla="val 5521"/>
            </a:avLst>
          </a:prstGeom>
        </p:spPr>
      </p:pic>
    </p:spTree>
    <p:extLst>
      <p:ext uri="{BB962C8B-B14F-4D97-AF65-F5344CB8AC3E}">
        <p14:creationId xmlns:p14="http://schemas.microsoft.com/office/powerpoint/2010/main" val="273729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7CC57E-7899-EA96-C0D6-824DD81712BF}"/>
              </a:ext>
            </a:extLst>
          </p:cNvPr>
          <p:cNvSpPr txBox="1"/>
          <p:nvPr/>
        </p:nvSpPr>
        <p:spPr>
          <a:xfrm>
            <a:off x="0" y="89888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 - Leadership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32FDD2-B518-1557-16EC-99F8FDABEC7C}"/>
              </a:ext>
            </a:extLst>
          </p:cNvPr>
          <p:cNvGrpSpPr>
            <a:grpSpLocks noChangeAspect="1"/>
          </p:cNvGrpSpPr>
          <p:nvPr/>
        </p:nvGrpSpPr>
        <p:grpSpPr>
          <a:xfrm>
            <a:off x="1008448" y="1339087"/>
            <a:ext cx="10175104" cy="5076000"/>
            <a:chOff x="509093" y="1442117"/>
            <a:chExt cx="9350883" cy="466482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976441-5E66-796A-09C5-6124E66507D1}"/>
                </a:ext>
              </a:extLst>
            </p:cNvPr>
            <p:cNvSpPr txBox="1"/>
            <p:nvPr/>
          </p:nvSpPr>
          <p:spPr>
            <a:xfrm>
              <a:off x="2091023" y="3718017"/>
              <a:ext cx="1703226" cy="300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87C13AD-C3E3-BE65-3025-B50ECD5606C9}"/>
                </a:ext>
              </a:extLst>
            </p:cNvPr>
            <p:cNvGrpSpPr/>
            <p:nvPr/>
          </p:nvGrpSpPr>
          <p:grpSpPr>
            <a:xfrm>
              <a:off x="509093" y="2085889"/>
              <a:ext cx="1703226" cy="2601093"/>
              <a:chOff x="132381" y="2169776"/>
              <a:chExt cx="1703226" cy="2601093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556BD2-B969-00EC-2B2C-CF545A7A1624}"/>
                  </a:ext>
                </a:extLst>
              </p:cNvPr>
              <p:cNvSpPr txBox="1"/>
              <p:nvPr/>
            </p:nvSpPr>
            <p:spPr>
              <a:xfrm>
                <a:off x="132381" y="2739159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DESIGN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can we design jobs, equipment, and procedures to fit human capabilities (ergonomics) rather than forcing people to adapt?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7437F05-C2F2-502E-A7A5-55CB3C4518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739" y="2169776"/>
                <a:ext cx="0" cy="569383"/>
              </a:xfrm>
              <a:prstGeom prst="line">
                <a:avLst/>
              </a:prstGeom>
              <a:solidFill>
                <a:srgbClr val="92D050"/>
              </a:solidFill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EB62544-C522-719F-A9A3-F699A54EE8A7}"/>
                </a:ext>
              </a:extLst>
            </p:cNvPr>
            <p:cNvGrpSpPr/>
            <p:nvPr/>
          </p:nvGrpSpPr>
          <p:grpSpPr>
            <a:xfrm>
              <a:off x="4174103" y="1496597"/>
              <a:ext cx="1797123" cy="3190818"/>
              <a:chOff x="6275684" y="1580051"/>
              <a:chExt cx="1797123" cy="3190818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DB4B852-A421-DD04-AADF-E0114F58FB8F}"/>
                  </a:ext>
                </a:extLst>
              </p:cNvPr>
              <p:cNvSpPr txBox="1"/>
              <p:nvPr/>
            </p:nvSpPr>
            <p:spPr>
              <a:xfrm>
                <a:off x="6275684" y="2739159"/>
                <a:ext cx="1797123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SYSTEMS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supports or systems could we implement to make complex tasks safer and reduce reliance on perfect performance?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CCBD2AF-C585-730A-E4DB-609293E01DC0}"/>
                  </a:ext>
                </a:extLst>
              </p:cNvPr>
              <p:cNvGrpSpPr/>
              <p:nvPr/>
            </p:nvGrpSpPr>
            <p:grpSpPr>
              <a:xfrm>
                <a:off x="6807694" y="1580051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7EB17E4-E2C5-5081-E390-E683C33C893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7972997-E5F1-3954-A70A-02636A661B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BA4DB19-A016-35E0-0F43-D0438D1F8719}"/>
                </a:ext>
              </a:extLst>
            </p:cNvPr>
            <p:cNvGrpSpPr/>
            <p:nvPr/>
          </p:nvGrpSpPr>
          <p:grpSpPr>
            <a:xfrm>
              <a:off x="6111685" y="1488187"/>
              <a:ext cx="1703226" cy="3190819"/>
              <a:chOff x="10444683" y="1580051"/>
              <a:chExt cx="1703226" cy="319081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71EEA31-C24B-3876-E7B0-71B9D542E3A0}"/>
                  </a:ext>
                </a:extLst>
              </p:cNvPr>
              <p:cNvSpPr txBox="1"/>
              <p:nvPr/>
            </p:nvSpPr>
            <p:spPr>
              <a:xfrm>
                <a:off x="10444683" y="2739160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LEADERSHIP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role does leadership play in creating an environment where human factors are managed effectively?</a:t>
                </a: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8E0D22B-67C2-8D0A-96C5-C58535135F5A}"/>
                  </a:ext>
                </a:extLst>
              </p:cNvPr>
              <p:cNvGrpSpPr/>
              <p:nvPr/>
            </p:nvGrpSpPr>
            <p:grpSpPr>
              <a:xfrm>
                <a:off x="10936296" y="1580051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180B1652-FD97-23E3-5246-FEFB074ACA0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A28817F-5890-1F8B-871D-D81A521464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BD247AC-82EE-160D-3029-129D77112CA0}"/>
                </a:ext>
              </a:extLst>
            </p:cNvPr>
            <p:cNvGrpSpPr/>
            <p:nvPr/>
          </p:nvGrpSpPr>
          <p:grpSpPr>
            <a:xfrm>
              <a:off x="2341598" y="1484541"/>
              <a:ext cx="1703226" cy="3194465"/>
              <a:chOff x="2200582" y="1568056"/>
              <a:chExt cx="1703226" cy="319446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3D27625-BA46-9563-DD3D-DCAD6E65AF82}"/>
                  </a:ext>
                </a:extLst>
              </p:cNvPr>
              <p:cNvSpPr txBox="1"/>
              <p:nvPr/>
            </p:nvSpPr>
            <p:spPr>
              <a:xfrm>
                <a:off x="2200582" y="2730811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TRAINING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can we better train and support workers to manage their own human factors (e.g., stress management, fatigue awareness)?</a:t>
                </a: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F230C02D-9FF5-B2F3-FE78-D8DC5D5535EA}"/>
                  </a:ext>
                </a:extLst>
              </p:cNvPr>
              <p:cNvGrpSpPr/>
              <p:nvPr/>
            </p:nvGrpSpPr>
            <p:grpSpPr>
              <a:xfrm>
                <a:off x="2653642" y="1568056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4CF24755-70D9-5145-0B62-E79EB32DC41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BB6AD68-50A2-9699-30CD-2B3579D9EE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0" name="Graphic 79" descr="Chat outline">
              <a:extLst>
                <a:ext uri="{FF2B5EF4-FFF2-40B4-BE49-F238E27FC236}">
                  <a16:creationId xmlns:a16="http://schemas.microsoft.com/office/drawing/2014/main" id="{F3127842-6F53-9D37-087F-85E545E64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7930" y="1536392"/>
              <a:ext cx="615554" cy="615554"/>
            </a:xfrm>
            <a:prstGeom prst="rect">
              <a:avLst/>
            </a:prstGeom>
          </p:spPr>
        </p:pic>
        <p:pic>
          <p:nvPicPr>
            <p:cNvPr id="82" name="Graphic 81" descr="Chat outline">
              <a:extLst>
                <a:ext uri="{FF2B5EF4-FFF2-40B4-BE49-F238E27FC236}">
                  <a16:creationId xmlns:a16="http://schemas.microsoft.com/office/drawing/2014/main" id="{F513856C-8A34-8C7B-29C0-409AAAC02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64887" y="1548820"/>
              <a:ext cx="615554" cy="61555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5D813F4-2370-F78A-7617-56DAA9C011A6}"/>
                </a:ext>
              </a:extLst>
            </p:cNvPr>
            <p:cNvSpPr txBox="1"/>
            <p:nvPr/>
          </p:nvSpPr>
          <p:spPr>
            <a:xfrm>
              <a:off x="7942587" y="2650943"/>
              <a:ext cx="1917389" cy="3456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>
              <a:spAutoFit/>
            </a:bodyPr>
            <a:lstStyle/>
            <a:p>
              <a:pPr lvl="0"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r>
                <a:rPr lang="en-GB" sz="1200" b="1" dirty="0">
                  <a:solidFill>
                    <a:srgbClr val="9AC3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REPORTING</a:t>
              </a:r>
            </a:p>
            <a:p>
              <a:pPr lvl="0"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And, when an incident happens, are we asking:</a:t>
              </a:r>
            </a:p>
            <a:p>
              <a:pPr marL="171450" lvl="0" indent="-171450">
                <a:lnSpc>
                  <a:spcPts val="1800"/>
                </a:lnSpc>
                <a:spcAft>
                  <a:spcPts val="900"/>
                </a:spcAft>
                <a:buSzPts val="1000"/>
                <a:buFont typeface="Arial" panose="020B0604020202020204" pitchFamily="34" charset="0"/>
                <a:buChar char="•"/>
                <a:tabLst>
                  <a:tab pos="457200" algn="l"/>
                </a:tabLst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 the human factors existed, not just what happened?</a:t>
              </a:r>
            </a:p>
            <a:p>
              <a:pPr marL="171450" indent="-171450">
                <a:lnSpc>
                  <a:spcPts val="1800"/>
                </a:lnSpc>
                <a:spcAft>
                  <a:spcPts val="900"/>
                </a:spcAft>
                <a:buSzPts val="1000"/>
                <a:buFont typeface="Arial" panose="020B0604020202020204" pitchFamily="34" charset="0"/>
                <a:buChar char="•"/>
                <a:tabLst>
                  <a:tab pos="457200" algn="l"/>
                </a:tabLst>
              </a:pPr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 does our safety culture either encourage or discourage reporting issues and speaking up? </a:t>
              </a:r>
            </a:p>
            <a:p>
              <a:pPr lvl="0"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3FB34F1-31CD-1820-1FA1-E9E142C5E0F9}"/>
                </a:ext>
              </a:extLst>
            </p:cNvPr>
            <p:cNvCxnSpPr>
              <a:cxnSpLocks/>
            </p:cNvCxnSpPr>
            <p:nvPr/>
          </p:nvCxnSpPr>
          <p:spPr>
            <a:xfrm>
              <a:off x="8885465" y="2081560"/>
              <a:ext cx="0" cy="569383"/>
            </a:xfrm>
            <a:prstGeom prst="lin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55BA949-6F5D-FF90-D3E0-AD2A18E8CD1C}"/>
                </a:ext>
              </a:extLst>
            </p:cNvPr>
            <p:cNvGrpSpPr/>
            <p:nvPr/>
          </p:nvGrpSpPr>
          <p:grpSpPr>
            <a:xfrm>
              <a:off x="8510500" y="1496597"/>
              <a:ext cx="720000" cy="720000"/>
              <a:chOff x="7803731" y="4935153"/>
              <a:chExt cx="720000" cy="72000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54A11EE-994D-E980-F82A-558E4BEFF2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803731" y="4935153"/>
                <a:ext cx="720000" cy="7200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83" name="Graphic 82" descr="Chat outline">
                <a:extLst>
                  <a:ext uri="{FF2B5EF4-FFF2-40B4-BE49-F238E27FC236}">
                    <a16:creationId xmlns:a16="http://schemas.microsoft.com/office/drawing/2014/main" id="{EBBB3589-5226-30E2-2C23-BC729EF07C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855954" y="4987376"/>
                <a:ext cx="615554" cy="615554"/>
              </a:xfrm>
              <a:prstGeom prst="rect">
                <a:avLst/>
              </a:prstGeom>
            </p:spPr>
          </p:pic>
        </p:grp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AD1BF1C-006B-FB23-806C-15FEFA5DA2D0}"/>
                </a:ext>
              </a:extLst>
            </p:cNvPr>
            <p:cNvSpPr>
              <a:spLocks/>
            </p:cNvSpPr>
            <p:nvPr/>
          </p:nvSpPr>
          <p:spPr>
            <a:xfrm>
              <a:off x="986055" y="1442117"/>
              <a:ext cx="720000" cy="72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7" name="Graphic 86" descr="Chat outline">
              <a:extLst>
                <a:ext uri="{FF2B5EF4-FFF2-40B4-BE49-F238E27FC236}">
                  <a16:creationId xmlns:a16="http://schemas.microsoft.com/office/drawing/2014/main" id="{C939D07C-35A7-B6C0-BA66-D5E6CF6A6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8081" y="1501200"/>
              <a:ext cx="634366" cy="634366"/>
            </a:xfrm>
            <a:prstGeom prst="rect">
              <a:avLst/>
            </a:prstGeom>
          </p:spPr>
        </p:pic>
        <p:pic>
          <p:nvPicPr>
            <p:cNvPr id="90" name="Graphic 89" descr="Chat outline">
              <a:extLst>
                <a:ext uri="{FF2B5EF4-FFF2-40B4-BE49-F238E27FC236}">
                  <a16:creationId xmlns:a16="http://schemas.microsoft.com/office/drawing/2014/main" id="{148BA168-CE71-5B3F-C0E5-06580FAA2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44195" y="1575275"/>
              <a:ext cx="612000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941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F0F79-B600-9490-E3CE-DDFF9B272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20322E-E639-EC48-E1F3-217B06492A87}"/>
              </a:ext>
            </a:extLst>
          </p:cNvPr>
          <p:cNvSpPr txBox="1"/>
          <p:nvPr/>
        </p:nvSpPr>
        <p:spPr>
          <a:xfrm>
            <a:off x="0" y="89888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 – Operational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34CB5E-DB56-3A2D-7B87-33E1AC40884B}"/>
              </a:ext>
            </a:extLst>
          </p:cNvPr>
          <p:cNvGrpSpPr>
            <a:grpSpLocks noChangeAspect="1"/>
          </p:cNvGrpSpPr>
          <p:nvPr/>
        </p:nvGrpSpPr>
        <p:grpSpPr>
          <a:xfrm>
            <a:off x="1082625" y="1231649"/>
            <a:ext cx="9802369" cy="5184000"/>
            <a:chOff x="509093" y="1210297"/>
            <a:chExt cx="9348238" cy="49438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EE7855-AC4A-E901-33E2-F347CA526CB5}"/>
                </a:ext>
              </a:extLst>
            </p:cNvPr>
            <p:cNvSpPr txBox="1"/>
            <p:nvPr/>
          </p:nvSpPr>
          <p:spPr>
            <a:xfrm>
              <a:off x="2091023" y="3486197"/>
              <a:ext cx="1703226" cy="300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spcAft>
                  <a:spcPts val="900"/>
                </a:spcAft>
                <a:buSzPts val="1000"/>
                <a:tabLst>
                  <a:tab pos="457200" algn="l"/>
                </a:tabLst>
              </a:pPr>
              <a:endParaRPr lang="en-GB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E78BA4B-7172-7D4E-E05B-CF79FA0ADE3C}"/>
                </a:ext>
              </a:extLst>
            </p:cNvPr>
            <p:cNvGrpSpPr/>
            <p:nvPr/>
          </p:nvGrpSpPr>
          <p:grpSpPr>
            <a:xfrm>
              <a:off x="509093" y="1854069"/>
              <a:ext cx="1703226" cy="1908596"/>
              <a:chOff x="132381" y="2169776"/>
              <a:chExt cx="1703226" cy="1908596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33EEE1-1FB0-7176-755F-F7C40A35CB87}"/>
                  </a:ext>
                </a:extLst>
              </p:cNvPr>
              <p:cNvSpPr txBox="1"/>
              <p:nvPr/>
            </p:nvSpPr>
            <p:spPr>
              <a:xfrm>
                <a:off x="132381" y="2739159"/>
                <a:ext cx="1703226" cy="1339213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TOP RISKS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tasks in our workplace are most prone to human error, and why?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16D2AB1-80B1-457C-D375-E9A821954D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739" y="2169776"/>
                <a:ext cx="0" cy="569383"/>
              </a:xfrm>
              <a:prstGeom prst="line">
                <a:avLst/>
              </a:prstGeom>
              <a:solidFill>
                <a:srgbClr val="92D050"/>
              </a:solidFill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75D15ED7-D5F7-0D04-7ADD-21E7F8B500C4}"/>
                </a:ext>
              </a:extLst>
            </p:cNvPr>
            <p:cNvGrpSpPr/>
            <p:nvPr/>
          </p:nvGrpSpPr>
          <p:grpSpPr>
            <a:xfrm>
              <a:off x="4174103" y="1243939"/>
              <a:ext cx="1703226" cy="3194465"/>
              <a:chOff x="4238133" y="1568056"/>
              <a:chExt cx="1703226" cy="319446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AF4E33-4AE9-509B-FDCD-08C315B4223D}"/>
                  </a:ext>
                </a:extLst>
              </p:cNvPr>
              <p:cNvSpPr txBox="1"/>
              <p:nvPr/>
            </p:nvSpPr>
            <p:spPr>
              <a:xfrm>
                <a:off x="4238133" y="2730811"/>
                <a:ext cx="1703226" cy="203171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ENVIRONMENTAL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What are the key environmental (layout, tools) and organizational (shifts, workload) influences on our team's safety?</a:t>
                </a: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69341F4-D78A-0517-1C50-6A598580958A}"/>
                  </a:ext>
                </a:extLst>
              </p:cNvPr>
              <p:cNvGrpSpPr/>
              <p:nvPr/>
            </p:nvGrpSpPr>
            <p:grpSpPr>
              <a:xfrm>
                <a:off x="4708548" y="1568056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7E7C730C-0CCE-EBF1-FA9E-D33C0333B0B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B11D6C93-6518-9DE1-DFF1-4E90CC6F79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BF9477C-E492-0557-798B-0165783B791D}"/>
                </a:ext>
              </a:extLst>
            </p:cNvPr>
            <p:cNvGrpSpPr/>
            <p:nvPr/>
          </p:nvGrpSpPr>
          <p:grpSpPr>
            <a:xfrm>
              <a:off x="6006608" y="1252349"/>
              <a:ext cx="1797123" cy="2729152"/>
              <a:chOff x="6275684" y="1580051"/>
              <a:chExt cx="1797123" cy="272915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A120A7-2011-1D1F-7E16-DE9B28020B18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6275684" y="2739159"/>
                <a:ext cx="1797123" cy="1570044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CULTURE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Beyond rules, what cultural shifts are needed to make safety a shared, proactive value?</a:t>
                </a: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FE30E6C-8526-51A7-6117-B8418A160948}"/>
                  </a:ext>
                </a:extLst>
              </p:cNvPr>
              <p:cNvGrpSpPr/>
              <p:nvPr/>
            </p:nvGrpSpPr>
            <p:grpSpPr>
              <a:xfrm>
                <a:off x="6807694" y="1580051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D20C289E-BCC3-6022-6345-70F660A6F18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AAF485A3-1C9E-51F8-4BF4-B92774FB30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F6AA78B-9881-883F-C5BB-8052321A230F}"/>
                </a:ext>
              </a:extLst>
            </p:cNvPr>
            <p:cNvGrpSpPr/>
            <p:nvPr/>
          </p:nvGrpSpPr>
          <p:grpSpPr>
            <a:xfrm>
              <a:off x="2341598" y="1252721"/>
              <a:ext cx="1703226" cy="2963633"/>
              <a:chOff x="2200582" y="1568056"/>
              <a:chExt cx="1703226" cy="2963633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67FD641-D235-3163-55F2-005274DFF703}"/>
                  </a:ext>
                </a:extLst>
              </p:cNvPr>
              <p:cNvSpPr txBox="1"/>
              <p:nvPr/>
            </p:nvSpPr>
            <p:spPr>
              <a:xfrm>
                <a:off x="2200582" y="2730811"/>
                <a:ext cx="1703226" cy="1800878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FITNESS FOR WORK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 do factors like fatigue, stress, or distractions affect performance and safety here?</a:t>
                </a:r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2FCF632-0F12-EA3E-1BDE-CDEB0325DB2B}"/>
                  </a:ext>
                </a:extLst>
              </p:cNvPr>
              <p:cNvGrpSpPr/>
              <p:nvPr/>
            </p:nvGrpSpPr>
            <p:grpSpPr>
              <a:xfrm>
                <a:off x="2653642" y="1568056"/>
                <a:ext cx="720000" cy="1162756"/>
                <a:chOff x="1068947" y="1551435"/>
                <a:chExt cx="805585" cy="1401576"/>
              </a:xfrm>
              <a:solidFill>
                <a:srgbClr val="92D050"/>
              </a:solidFill>
            </p:grpSpPr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09008B8-D8B3-2F80-7855-6B7CEAE8505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68947" y="1551435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2112F86C-B4C0-3C3B-C83F-6D7808D1FA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2947" y="2266682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0" name="Graphic 79" descr="Chat outline">
              <a:extLst>
                <a:ext uri="{FF2B5EF4-FFF2-40B4-BE49-F238E27FC236}">
                  <a16:creationId xmlns:a16="http://schemas.microsoft.com/office/drawing/2014/main" id="{6C137350-5A9A-0E92-65A4-A392F354B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7930" y="1304572"/>
              <a:ext cx="615554" cy="615554"/>
            </a:xfrm>
            <a:prstGeom prst="rect">
              <a:avLst/>
            </a:prstGeom>
          </p:spPr>
        </p:pic>
        <p:pic>
          <p:nvPicPr>
            <p:cNvPr id="81" name="Graphic 80" descr="Chat outline">
              <a:extLst>
                <a:ext uri="{FF2B5EF4-FFF2-40B4-BE49-F238E27FC236}">
                  <a16:creationId xmlns:a16="http://schemas.microsoft.com/office/drawing/2014/main" id="{E3C8AC02-391A-333A-07D1-4C5A51ED4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06758" y="1329250"/>
              <a:ext cx="615554" cy="615554"/>
            </a:xfrm>
            <a:prstGeom prst="rect">
              <a:avLst/>
            </a:prstGeom>
          </p:spPr>
        </p:pic>
        <p:pic>
          <p:nvPicPr>
            <p:cNvPr id="82" name="Graphic 81" descr="Chat outline">
              <a:extLst>
                <a:ext uri="{FF2B5EF4-FFF2-40B4-BE49-F238E27FC236}">
                  <a16:creationId xmlns:a16="http://schemas.microsoft.com/office/drawing/2014/main" id="{AD21E3B3-7CBA-A0C6-AFFE-12A10B1B5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97392" y="1304572"/>
              <a:ext cx="615554" cy="61555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AE90861-62E2-6E92-12D1-2E140CF571D4}"/>
                </a:ext>
              </a:extLst>
            </p:cNvPr>
            <p:cNvGrpSpPr/>
            <p:nvPr/>
          </p:nvGrpSpPr>
          <p:grpSpPr>
            <a:xfrm>
              <a:off x="7939942" y="1243939"/>
              <a:ext cx="1917389" cy="4910190"/>
              <a:chOff x="9765518" y="1240292"/>
              <a:chExt cx="1917389" cy="4910190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28CD6CF-88AF-55AC-7D63-7B7289C52515}"/>
                  </a:ext>
                </a:extLst>
              </p:cNvPr>
              <p:cNvSpPr txBox="1"/>
              <p:nvPr/>
            </p:nvSpPr>
            <p:spPr>
              <a:xfrm>
                <a:off x="9765518" y="2406482"/>
                <a:ext cx="1917389" cy="3744000"/>
              </a:xfrm>
              <a:prstGeom prst="rect">
                <a:avLst/>
              </a:prstGeom>
              <a:solidFill>
                <a:srgbClr val="108573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rgbClr val="9AC33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REPORTING</a:t>
                </a:r>
              </a:p>
              <a:p>
                <a:pPr>
                  <a:lnSpc>
                    <a:spcPts val="1800"/>
                  </a:lnSpc>
                  <a:spcAft>
                    <a:spcPts val="900"/>
                  </a:spcAft>
                  <a:buSzPts val="1000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And, when an incident happens, are we asking:</a:t>
                </a:r>
              </a:p>
              <a:p>
                <a:pPr marL="171450" indent="-171450">
                  <a:lnSpc>
                    <a:spcPts val="1800"/>
                  </a:lnSpc>
                  <a:spcAft>
                    <a:spcPts val="900"/>
                  </a:spcAft>
                  <a:buSzPts val="1000"/>
                  <a:buFont typeface="Arial" panose="020B0604020202020204" pitchFamily="34" charset="0"/>
                  <a:buChar char="•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Did recent changes (new equipment, policy, staffing) contribute to the event?</a:t>
                </a:r>
              </a:p>
              <a:p>
                <a:pPr marL="171450" indent="-171450">
                  <a:lnSpc>
                    <a:spcPts val="1800"/>
                  </a:lnSpc>
                  <a:spcAft>
                    <a:spcPts val="900"/>
                  </a:spcAft>
                  <a:buSzPts val="1000"/>
                  <a:buFont typeface="Arial" panose="020B0604020202020204" pitchFamily="34" charset="0"/>
                  <a:buChar char="•"/>
                  <a:tabLst>
                    <a:tab pos="457200" algn="l"/>
                  </a:tabLst>
                </a:pPr>
                <a:r>
                  <a:rPr lang="en-GB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Were management objectives clear, or did they create conflicting demands that increased risk? </a:t>
                </a:r>
              </a:p>
              <a:p>
                <a:pPr marL="171450" indent="-171450">
                  <a:lnSpc>
                    <a:spcPts val="1800"/>
                  </a:lnSpc>
                  <a:spcAft>
                    <a:spcPts val="900"/>
                  </a:spcAft>
                  <a:buSzPts val="1000"/>
                  <a:buFont typeface="Arial" panose="020B0604020202020204" pitchFamily="34" charset="0"/>
                  <a:buChar char="•"/>
                  <a:tabLst>
                    <a:tab pos="457200" algn="l"/>
                  </a:tabLst>
                </a:pPr>
                <a:endPara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E8AD10EC-CEA2-670F-C2FD-DC90E2A10D3D}"/>
                  </a:ext>
                </a:extLst>
              </p:cNvPr>
              <p:cNvGrpSpPr/>
              <p:nvPr/>
            </p:nvGrpSpPr>
            <p:grpSpPr>
              <a:xfrm>
                <a:off x="10364212" y="1240292"/>
                <a:ext cx="720000" cy="1162756"/>
                <a:chOff x="-4591913" y="5337723"/>
                <a:chExt cx="805585" cy="1401576"/>
              </a:xfrm>
              <a:solidFill>
                <a:srgbClr val="92D050"/>
              </a:solidFill>
            </p:grpSpPr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A10B736D-CC41-CFED-971C-7EC13640B5A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4591913" y="5337723"/>
                  <a:ext cx="805585" cy="8678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/>
                  <a:endParaRPr lang="en-GB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D8E05892-C719-CF33-C55F-1F57117802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4177913" y="6052970"/>
                  <a:ext cx="0" cy="686329"/>
                </a:xfrm>
                <a:prstGeom prst="line">
                  <a:avLst/>
                </a:prstGeom>
                <a:grpFill/>
                <a:ln w="38100">
                  <a:solidFill>
                    <a:srgbClr val="92D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83" name="Graphic 82" descr="Chat outline">
                <a:extLst>
                  <a:ext uri="{FF2B5EF4-FFF2-40B4-BE49-F238E27FC236}">
                    <a16:creationId xmlns:a16="http://schemas.microsoft.com/office/drawing/2014/main" id="{9C68190D-E456-5E09-15A4-157DA3DCD3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426452" y="1329250"/>
                <a:ext cx="615554" cy="615554"/>
              </a:xfrm>
              <a:prstGeom prst="rect">
                <a:avLst/>
              </a:prstGeom>
            </p:spPr>
          </p:pic>
        </p:grp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0CD679E-749B-5376-1DC0-B827F9C75C0F}"/>
                </a:ext>
              </a:extLst>
            </p:cNvPr>
            <p:cNvSpPr>
              <a:spLocks/>
            </p:cNvSpPr>
            <p:nvPr/>
          </p:nvSpPr>
          <p:spPr>
            <a:xfrm>
              <a:off x="986055" y="1210297"/>
              <a:ext cx="720000" cy="720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7" name="Graphic 86" descr="Chat outline">
              <a:extLst>
                <a:ext uri="{FF2B5EF4-FFF2-40B4-BE49-F238E27FC236}">
                  <a16:creationId xmlns:a16="http://schemas.microsoft.com/office/drawing/2014/main" id="{A667485B-F01D-D90E-F705-4F3E7682A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8081" y="1269380"/>
              <a:ext cx="634366" cy="634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698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739B29D-7811-947D-C572-DD0F587B2A32}"/>
              </a:ext>
            </a:extLst>
          </p:cNvPr>
          <p:cNvSpPr/>
          <p:nvPr/>
        </p:nvSpPr>
        <p:spPr>
          <a:xfrm>
            <a:off x="5082071" y="4910914"/>
            <a:ext cx="5947880" cy="1044000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Sign up for regular			updates on our work</a:t>
            </a:r>
          </a:p>
        </p:txBody>
      </p:sp>
      <p:sp>
        <p:nvSpPr>
          <p:cNvPr id="30" name="Rounded Rectangle 29">
            <a:hlinkClick r:id="rId3"/>
            <a:extLst>
              <a:ext uri="{FF2B5EF4-FFF2-40B4-BE49-F238E27FC236}">
                <a16:creationId xmlns:a16="http://schemas.microsoft.com/office/drawing/2014/main" id="{465BB03B-7F97-E6F7-5E99-B3BCBB3CA6D5}"/>
              </a:ext>
            </a:extLst>
          </p:cNvPr>
          <p:cNvSpPr/>
          <p:nvPr/>
        </p:nvSpPr>
        <p:spPr>
          <a:xfrm>
            <a:off x="0" y="3671090"/>
            <a:ext cx="7100887" cy="1040894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Get in touch:</a:t>
            </a:r>
          </a:p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safetyon@energyinst.org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912" y="1868243"/>
            <a:ext cx="1620000" cy="1620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530671C-CA4F-E9A4-EFD3-2CB15F45F2D4}"/>
              </a:ext>
            </a:extLst>
          </p:cNvPr>
          <p:cNvGrpSpPr/>
          <p:nvPr/>
        </p:nvGrpSpPr>
        <p:grpSpPr>
          <a:xfrm>
            <a:off x="1" y="4854892"/>
            <a:ext cx="4843462" cy="1188000"/>
            <a:chOff x="200026" y="4460830"/>
            <a:chExt cx="4843462" cy="1188000"/>
          </a:xfrm>
          <a:solidFill>
            <a:srgbClr val="64B66B"/>
          </a:solidFill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4F046B5-57AE-6759-E004-3083E4930B66}"/>
                </a:ext>
              </a:extLst>
            </p:cNvPr>
            <p:cNvSpPr/>
            <p:nvPr/>
          </p:nvSpPr>
          <p:spPr>
            <a:xfrm>
              <a:off x="200026" y="4517293"/>
              <a:ext cx="4843462" cy="1044000"/>
            </a:xfrm>
            <a:prstGeom prst="roundRect">
              <a:avLst>
                <a:gd name="adj" fmla="val 206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Safetyon.com</a:t>
              </a:r>
              <a:endPara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phic 16" descr="Internet outline">
              <a:extLst>
                <a:ext uri="{FF2B5EF4-FFF2-40B4-BE49-F238E27FC236}">
                  <a16:creationId xmlns:a16="http://schemas.microsoft.com/office/drawing/2014/main" id="{5F67C6CC-C3E9-14F2-4B51-04A08D54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5744" y="4460830"/>
              <a:ext cx="1188000" cy="1188000"/>
            </a:xfrm>
            <a:prstGeom prst="rect">
              <a:avLst/>
            </a:prstGeom>
          </p:spPr>
        </p:pic>
      </p:grpSp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D44004FA-EC47-D70F-1564-00E6EE751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0883" y="3733972"/>
            <a:ext cx="936000" cy="936000"/>
          </a:xfrm>
          <a:prstGeom prst="rect">
            <a:avLst/>
          </a:prstGeom>
        </p:spPr>
      </p:pic>
      <p:sp>
        <p:nvSpPr>
          <p:cNvPr id="26" name="Rounded Rectangle 25">
            <a:hlinkClick r:id="rId9"/>
            <a:extLst>
              <a:ext uri="{FF2B5EF4-FFF2-40B4-BE49-F238E27FC236}">
                <a16:creationId xmlns:a16="http://schemas.microsoft.com/office/drawing/2014/main" id="{FCEB1D87-B997-3095-D364-EDEA61DF3415}"/>
              </a:ext>
            </a:extLst>
          </p:cNvPr>
          <p:cNvSpPr/>
          <p:nvPr/>
        </p:nvSpPr>
        <p:spPr>
          <a:xfrm>
            <a:off x="0" y="1868243"/>
            <a:ext cx="5323912" cy="1603476"/>
          </a:xfrm>
          <a:prstGeom prst="roundRect">
            <a:avLst>
              <a:gd name="adj" fmla="val 4816"/>
            </a:avLst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Discover more</a:t>
            </a:r>
          </a:p>
        </p:txBody>
      </p:sp>
      <p:pic>
        <p:nvPicPr>
          <p:cNvPr id="20" name="Graphic 19" descr="Megaphone1 outline">
            <a:extLst>
              <a:ext uri="{FF2B5EF4-FFF2-40B4-BE49-F238E27FC236}">
                <a16:creationId xmlns:a16="http://schemas.microsoft.com/office/drawing/2014/main" id="{4F61EBA5-1BC9-8907-5D2B-D2750DE56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3912" y="4910914"/>
            <a:ext cx="972000" cy="972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C02C23F-4615-A0C1-1406-F575D7FEA841}"/>
              </a:ext>
            </a:extLst>
          </p:cNvPr>
          <p:cNvSpPr txBox="1"/>
          <p:nvPr/>
        </p:nvSpPr>
        <p:spPr>
          <a:xfrm>
            <a:off x="3048" y="190899"/>
            <a:ext cx="12187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pic>
        <p:nvPicPr>
          <p:cNvPr id="6" name="Picture 5" descr="A couple of men in a field with a windmill&#10;&#10;AI-generated content may be incorrect.">
            <a:extLst>
              <a:ext uri="{FF2B5EF4-FFF2-40B4-BE49-F238E27FC236}">
                <a16:creationId xmlns:a16="http://schemas.microsoft.com/office/drawing/2014/main" id="{376C0664-0580-9C0A-0ACA-E3B43C6428A7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" t="46470" r="8245"/>
          <a:stretch>
            <a:fillRect/>
          </a:stretch>
        </p:blipFill>
        <p:spPr>
          <a:xfrm>
            <a:off x="7366251" y="1857009"/>
            <a:ext cx="2160000" cy="2160000"/>
          </a:xfrm>
          <a:prstGeom prst="ellipse">
            <a:avLst/>
          </a:prstGeom>
        </p:spPr>
      </p:pic>
      <p:pic>
        <p:nvPicPr>
          <p:cNvPr id="8" name="Picture 7" descr="Men in safety vests looking at a large turbine&#10;&#10;AI-generated content may be incorrect.">
            <a:extLst>
              <a:ext uri="{FF2B5EF4-FFF2-40B4-BE49-F238E27FC236}">
                <a16:creationId xmlns:a16="http://schemas.microsoft.com/office/drawing/2014/main" id="{83B763FD-14CF-E1B8-C032-AE15C971FD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r="8639"/>
          <a:stretch>
            <a:fillRect/>
          </a:stretch>
        </p:blipFill>
        <p:spPr>
          <a:xfrm>
            <a:off x="9786590" y="1857009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 with blue sky and clouds&#10;&#10;AI-generated content may be incorrect.">
            <a:extLst>
              <a:ext uri="{FF2B5EF4-FFF2-40B4-BE49-F238E27FC236}">
                <a16:creationId xmlns:a16="http://schemas.microsoft.com/office/drawing/2014/main" id="{6B7B6135-A514-B973-450A-B9AC1B0F6B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14009" r="12630" b="1648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8" name="Pentagon 37">
            <a:extLst>
              <a:ext uri="{FF2B5EF4-FFF2-40B4-BE49-F238E27FC236}">
                <a16:creationId xmlns:a16="http://schemas.microsoft.com/office/drawing/2014/main" id="{C65BEC2E-9890-04C7-7573-D9C31CF5B8B8}"/>
              </a:ext>
            </a:extLst>
          </p:cNvPr>
          <p:cNvSpPr/>
          <p:nvPr/>
        </p:nvSpPr>
        <p:spPr>
          <a:xfrm>
            <a:off x="5921593" y="3531001"/>
            <a:ext cx="1587079" cy="2887200"/>
          </a:xfrm>
          <a:prstGeom prst="homePlate">
            <a:avLst/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endParaRPr lang="en-US" b="1" dirty="0">
              <a:solidFill>
                <a:srgbClr val="1085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388B19-C7D6-583E-C2B1-AAE1217A6BEB}"/>
              </a:ext>
            </a:extLst>
          </p:cNvPr>
          <p:cNvGrpSpPr/>
          <p:nvPr/>
        </p:nvGrpSpPr>
        <p:grpSpPr>
          <a:xfrm>
            <a:off x="7768880" y="1679804"/>
            <a:ext cx="3519366" cy="4950796"/>
            <a:chOff x="7936639" y="1568667"/>
            <a:chExt cx="3519366" cy="4950796"/>
          </a:xfrm>
          <a:solidFill>
            <a:srgbClr val="64B66B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70A1F7-B4ED-B7B6-8664-CF82B25CCDD0}"/>
                </a:ext>
              </a:extLst>
            </p:cNvPr>
            <p:cNvSpPr>
              <a:spLocks/>
            </p:cNvSpPr>
            <p:nvPr/>
          </p:nvSpPr>
          <p:spPr>
            <a:xfrm>
              <a:off x="793663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Provide health &amp; safety leadership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EE9B500-08A3-1757-8AEF-8B7999BE7B82}"/>
                </a:ext>
              </a:extLst>
            </p:cNvPr>
            <p:cNvSpPr>
              <a:spLocks/>
            </p:cNvSpPr>
            <p:nvPr/>
          </p:nvSpPr>
          <p:spPr>
            <a:xfrm>
              <a:off x="975281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Facilitate collaboration within industry and beyond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BA474D-F02C-8671-7B7B-48B11F010506}"/>
                </a:ext>
              </a:extLst>
            </p:cNvPr>
            <p:cNvSpPr>
              <a:spLocks/>
            </p:cNvSpPr>
            <p:nvPr/>
          </p:nvSpPr>
          <p:spPr>
            <a:xfrm>
              <a:off x="7936639" y="3289942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Gather and monitor data on industry  health and safety performance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ECDCED-7DFF-17B2-0CC2-1D3C1676D503}"/>
                </a:ext>
              </a:extLst>
            </p:cNvPr>
            <p:cNvSpPr>
              <a:spLocks/>
            </p:cNvSpPr>
            <p:nvPr/>
          </p:nvSpPr>
          <p:spPr>
            <a:xfrm>
              <a:off x="9800005" y="3261229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Share good practice and experience 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4EED7FC-26AD-05E1-F5CD-300B71ED9C6E}"/>
                </a:ext>
              </a:extLst>
            </p:cNvPr>
            <p:cNvSpPr>
              <a:spLocks/>
            </p:cNvSpPr>
            <p:nvPr/>
          </p:nvSpPr>
          <p:spPr>
            <a:xfrm>
              <a:off x="8897775" y="4863463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Drive knowledge-sharing with adjacent industries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E17B96-F86E-E383-8245-7E77EBEA6A64}"/>
              </a:ext>
            </a:extLst>
          </p:cNvPr>
          <p:cNvGrpSpPr/>
          <p:nvPr/>
        </p:nvGrpSpPr>
        <p:grpSpPr>
          <a:xfrm>
            <a:off x="710327" y="1184753"/>
            <a:ext cx="6798345" cy="2395802"/>
            <a:chOff x="-1679073" y="2450366"/>
            <a:chExt cx="4822016" cy="23958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1804B8E-6ADA-9C5E-4516-56EF9B58B075}"/>
                </a:ext>
              </a:extLst>
            </p:cNvPr>
            <p:cNvGrpSpPr/>
            <p:nvPr/>
          </p:nvGrpSpPr>
          <p:grpSpPr>
            <a:xfrm>
              <a:off x="-1679073" y="2450366"/>
              <a:ext cx="4822016" cy="2132903"/>
              <a:chOff x="4075581" y="3563418"/>
              <a:chExt cx="4822016" cy="2132903"/>
            </a:xfrm>
          </p:grpSpPr>
          <p:sp>
            <p:nvSpPr>
              <p:cNvPr id="28" name="Pentagon 27">
                <a:extLst>
                  <a:ext uri="{FF2B5EF4-FFF2-40B4-BE49-F238E27FC236}">
                    <a16:creationId xmlns:a16="http://schemas.microsoft.com/office/drawing/2014/main" id="{6253E068-5D7A-3CAF-80FE-C03536E9E617}"/>
                  </a:ext>
                </a:extLst>
              </p:cNvPr>
              <p:cNvSpPr/>
              <p:nvPr/>
            </p:nvSpPr>
            <p:spPr>
              <a:xfrm>
                <a:off x="7755636" y="3563418"/>
                <a:ext cx="1141961" cy="2132903"/>
              </a:xfrm>
              <a:prstGeom prst="homePlate">
                <a:avLst/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46C85DAC-09EE-DD5D-5A51-BE88E5EFA71E}"/>
                  </a:ext>
                </a:extLst>
              </p:cNvPr>
              <p:cNvSpPr/>
              <p:nvPr/>
            </p:nvSpPr>
            <p:spPr>
              <a:xfrm>
                <a:off x="4075581" y="3565121"/>
                <a:ext cx="3998603" cy="2131200"/>
              </a:xfrm>
              <a:prstGeom prst="roundRect">
                <a:avLst>
                  <a:gd name="adj" fmla="val 2060"/>
                </a:avLst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65DF49-AE72-0E93-DCA4-7AEFB64F049A}"/>
                </a:ext>
              </a:extLst>
            </p:cNvPr>
            <p:cNvSpPr txBox="1"/>
            <p:nvPr/>
          </p:nvSpPr>
          <p:spPr>
            <a:xfrm>
              <a:off x="-1543275" y="2599399"/>
              <a:ext cx="3494773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Mission: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Inspiring a safer and healthier onshore wind industry.</a:t>
              </a:r>
              <a:endParaRPr lang="en-GB" sz="2800" b="1" i="1" dirty="0">
                <a:solidFill>
                  <a:schemeClr val="bg1"/>
                </a:solidFill>
                <a:highlight>
                  <a:srgbClr val="108573"/>
                </a:highlight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A530D-102E-959B-94AC-55C0F49CB823}"/>
              </a:ext>
            </a:extLst>
          </p:cNvPr>
          <p:cNvGrpSpPr/>
          <p:nvPr/>
        </p:nvGrpSpPr>
        <p:grpSpPr>
          <a:xfrm>
            <a:off x="711852" y="3531000"/>
            <a:ext cx="5966008" cy="2887200"/>
            <a:chOff x="-1679073" y="2479559"/>
            <a:chExt cx="6891810" cy="2887200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20EF4F90-D2AA-DC69-AB3A-6E7D44DD68BC}"/>
                </a:ext>
              </a:extLst>
            </p:cNvPr>
            <p:cNvSpPr/>
            <p:nvPr/>
          </p:nvSpPr>
          <p:spPr>
            <a:xfrm>
              <a:off x="-1679073" y="2479559"/>
              <a:ext cx="6566801" cy="2887200"/>
            </a:xfrm>
            <a:prstGeom prst="roundRect">
              <a:avLst>
                <a:gd name="adj" fmla="val 2060"/>
              </a:avLst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endPara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643EA2C-2AEC-A424-7DE2-FBDE08D850B6}"/>
                </a:ext>
              </a:extLst>
            </p:cNvPr>
            <p:cNvSpPr txBox="1"/>
            <p:nvPr/>
          </p:nvSpPr>
          <p:spPr>
            <a:xfrm>
              <a:off x="-1496508" y="2599399"/>
              <a:ext cx="6709245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Vision: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Providing advice, sharing best industry practice, promoting, innovation and creating positive change in the UK and Ireland’s onshore wind industry. </a:t>
              </a:r>
            </a:p>
          </p:txBody>
        </p:sp>
      </p:grpSp>
      <p:pic>
        <p:nvPicPr>
          <p:cNvPr id="9" name="Picture 8" descr="A green and white logo&#10;&#10;AI-generated content may be incorrect.">
            <a:extLst>
              <a:ext uri="{FF2B5EF4-FFF2-40B4-BE49-F238E27FC236}">
                <a16:creationId xmlns:a16="http://schemas.microsoft.com/office/drawing/2014/main" id="{1AF99DD1-B9B0-62B9-7D78-AF0B8940E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46" y="215702"/>
            <a:ext cx="1404000" cy="113687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8BFC809-CFC5-EC51-0077-43A455CF81C8}"/>
              </a:ext>
            </a:extLst>
          </p:cNvPr>
          <p:cNvGrpSpPr/>
          <p:nvPr/>
        </p:nvGrpSpPr>
        <p:grpSpPr>
          <a:xfrm>
            <a:off x="10693797" y="6075194"/>
            <a:ext cx="1396619" cy="630948"/>
            <a:chOff x="10860473" y="6082275"/>
            <a:chExt cx="1396619" cy="630948"/>
          </a:xfrm>
        </p:grpSpPr>
        <p:pic>
          <p:nvPicPr>
            <p:cNvPr id="15" name="Picture 1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DD33F77A-C5BE-FBC8-FA92-3103DF3B9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1C587E-F8C9-25A7-D003-AFB925D00DC2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031C2D6-934F-7B68-302C-633FCD789AB3}"/>
              </a:ext>
            </a:extLst>
          </p:cNvPr>
          <p:cNvSpPr txBox="1"/>
          <p:nvPr/>
        </p:nvSpPr>
        <p:spPr>
          <a:xfrm>
            <a:off x="64382" y="132022"/>
            <a:ext cx="121809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SafetyOn</a:t>
            </a: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33A3ECDFC6C458C963887643E8F78" ma:contentTypeVersion="12" ma:contentTypeDescription="Create a new document." ma:contentTypeScope="" ma:versionID="f67961913c39e7c8b0d493a68037069b">
  <xsd:schema xmlns:xsd="http://www.w3.org/2001/XMLSchema" xmlns:xs="http://www.w3.org/2001/XMLSchema" xmlns:p="http://schemas.microsoft.com/office/2006/metadata/properties" xmlns:ns2="a24d275d-9d9e-4d02-bb4e-162c7ebb1a03" xmlns:ns3="38bf153d-270c-47f3-8496-4d541395077b" targetNamespace="http://schemas.microsoft.com/office/2006/metadata/properties" ma:root="true" ma:fieldsID="4c8bffb712f21154120268e0ed76370f" ns2:_="" ns3:_="">
    <xsd:import namespace="a24d275d-9d9e-4d02-bb4e-162c7ebb1a03"/>
    <xsd:import namespace="38bf153d-270c-47f3-8496-4d5413950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d275d-9d9e-4d02-bb4e-162c7ebb1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bf153d-270c-47f3-8496-4d54139507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78021f-e470-4275-9220-3f49cfa1ccd3}" ma:internalName="TaxCatchAll" ma:showField="CatchAllData" ma:web="38bf153d-270c-47f3-8496-4d54139507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bf153d-270c-47f3-8496-4d541395077b" xsi:nil="true"/>
    <lcf76f155ced4ddcb4097134ff3c332f xmlns="a24d275d-9d9e-4d02-bb4e-162c7ebb1a0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C15BBF-1DB3-4539-843A-01BBEC6F1E69}"/>
</file>

<file path=customXml/itemProps3.xml><?xml version="1.0" encoding="utf-8"?>
<ds:datastoreItem xmlns:ds="http://schemas.openxmlformats.org/officeDocument/2006/customXml" ds:itemID="{EF4957EA-D180-4848-B63C-E1845BA65DF4}"/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7621</TotalTime>
  <Words>646</Words>
  <Application>Microsoft Macintosh PowerPoint</Application>
  <PresentationFormat>Widescreen</PresentationFormat>
  <Paragraphs>76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Nova Garabetian</cp:lastModifiedBy>
  <cp:revision>59</cp:revision>
  <dcterms:created xsi:type="dcterms:W3CDTF">2023-12-06T13:15:51Z</dcterms:created>
  <dcterms:modified xsi:type="dcterms:W3CDTF">2025-12-18T12:19:14Z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0x01010061033A3ECDFC6C458C963887643E8F78</vt:lpwstr>
  </property>
</Properties>
</file>